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72" r:id="rId1"/>
  </p:sldMasterIdLst>
  <p:sldIdLst>
    <p:sldId id="256" r:id="rId2"/>
    <p:sldId id="262" r:id="rId3"/>
    <p:sldId id="268" r:id="rId4"/>
    <p:sldId id="260" r:id="rId5"/>
    <p:sldId id="261" r:id="rId6"/>
    <p:sldId id="257" r:id="rId7"/>
    <p:sldId id="258" r:id="rId8"/>
    <p:sldId id="259" r:id="rId9"/>
    <p:sldId id="263" r:id="rId10"/>
    <p:sldId id="264" r:id="rId11"/>
    <p:sldId id="272" r:id="rId12"/>
    <p:sldId id="270" r:id="rId13"/>
    <p:sldId id="267" r:id="rId14"/>
    <p:sldId id="266" r:id="rId15"/>
    <p:sldId id="275" r:id="rId16"/>
    <p:sldId id="276" r:id="rId17"/>
    <p:sldId id="277" r:id="rId18"/>
    <p:sldId id="27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60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29"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45F9B8-9222-438A-B643-D63620D87984}" type="doc">
      <dgm:prSet loTypeId="urn:microsoft.com/office/officeart/2005/8/layout/hProcess9" loCatId="process" qsTypeId="urn:microsoft.com/office/officeart/2005/8/quickstyle/3d3" qsCatId="3D" csTypeId="urn:microsoft.com/office/officeart/2005/8/colors/accent1_2" csCatId="accent1" phldr="1"/>
      <dgm:spPr/>
    </dgm:pt>
    <dgm:pt modelId="{F483B585-9D05-4DE8-961C-EBB3214A27B0}">
      <dgm:prSet phldrT="[Text]"/>
      <dgm:spPr/>
      <dgm:t>
        <a:bodyPr/>
        <a:lstStyle/>
        <a:p>
          <a:r>
            <a:rPr lang="en-US" dirty="0" smtClean="0"/>
            <a:t>Improve health outcomes</a:t>
          </a:r>
          <a:endParaRPr lang="en-US" dirty="0"/>
        </a:p>
      </dgm:t>
    </dgm:pt>
    <dgm:pt modelId="{19DAF277-E803-4D1C-B34F-60F60E5DF527}" type="parTrans" cxnId="{6085F8FA-9C87-4138-AA89-FFAB21CD6E70}">
      <dgm:prSet/>
      <dgm:spPr/>
      <dgm:t>
        <a:bodyPr/>
        <a:lstStyle/>
        <a:p>
          <a:endParaRPr lang="en-US"/>
        </a:p>
      </dgm:t>
    </dgm:pt>
    <dgm:pt modelId="{D9FA212B-EB3A-4CEA-9705-B010D0FD2E64}" type="sibTrans" cxnId="{6085F8FA-9C87-4138-AA89-FFAB21CD6E70}">
      <dgm:prSet/>
      <dgm:spPr/>
      <dgm:t>
        <a:bodyPr/>
        <a:lstStyle/>
        <a:p>
          <a:endParaRPr lang="en-US"/>
        </a:p>
      </dgm:t>
    </dgm:pt>
    <dgm:pt modelId="{71F9E788-BF86-46E6-9104-36CFD038C652}">
      <dgm:prSet phldrT="[Text]"/>
      <dgm:spPr>
        <a:solidFill>
          <a:schemeClr val="accent3"/>
        </a:solidFill>
      </dgm:spPr>
      <dgm:t>
        <a:bodyPr/>
        <a:lstStyle/>
        <a:p>
          <a:r>
            <a:rPr lang="en-US" dirty="0" smtClean="0"/>
            <a:t>Increase access to health care</a:t>
          </a:r>
          <a:endParaRPr lang="en-US" dirty="0"/>
        </a:p>
      </dgm:t>
    </dgm:pt>
    <dgm:pt modelId="{34EBE128-5457-4E32-A276-361937511767}" type="parTrans" cxnId="{FE656DA6-CDAF-41F4-8FCB-0B93D35C446C}">
      <dgm:prSet/>
      <dgm:spPr/>
      <dgm:t>
        <a:bodyPr/>
        <a:lstStyle/>
        <a:p>
          <a:endParaRPr lang="en-US"/>
        </a:p>
      </dgm:t>
    </dgm:pt>
    <dgm:pt modelId="{CD57FD24-DF9A-421A-8868-64FF92E804EB}" type="sibTrans" cxnId="{FE656DA6-CDAF-41F4-8FCB-0B93D35C446C}">
      <dgm:prSet/>
      <dgm:spPr/>
      <dgm:t>
        <a:bodyPr/>
        <a:lstStyle/>
        <a:p>
          <a:endParaRPr lang="en-US"/>
        </a:p>
      </dgm:t>
    </dgm:pt>
    <dgm:pt modelId="{4B671E2D-4CB2-42FA-BF8A-465AEA96B5DB}">
      <dgm:prSet phldrT="[Text]"/>
      <dgm:spPr>
        <a:solidFill>
          <a:schemeClr val="accent2"/>
        </a:solidFill>
      </dgm:spPr>
      <dgm:t>
        <a:bodyPr/>
        <a:lstStyle/>
        <a:p>
          <a:r>
            <a:rPr lang="en-US" dirty="0" smtClean="0"/>
            <a:t>Help reduce medical costs</a:t>
          </a:r>
          <a:endParaRPr lang="en-US" dirty="0"/>
        </a:p>
      </dgm:t>
    </dgm:pt>
    <dgm:pt modelId="{875F9EB4-18E9-4510-8E89-921AAF625813}" type="parTrans" cxnId="{2D74DA63-C59F-4C2D-8B10-2A9D68DDC785}">
      <dgm:prSet/>
      <dgm:spPr/>
      <dgm:t>
        <a:bodyPr/>
        <a:lstStyle/>
        <a:p>
          <a:endParaRPr lang="en-US"/>
        </a:p>
      </dgm:t>
    </dgm:pt>
    <dgm:pt modelId="{2A960536-A3F7-46DC-BE20-F7428ABE8301}" type="sibTrans" cxnId="{2D74DA63-C59F-4C2D-8B10-2A9D68DDC785}">
      <dgm:prSet/>
      <dgm:spPr/>
      <dgm:t>
        <a:bodyPr/>
        <a:lstStyle/>
        <a:p>
          <a:endParaRPr lang="en-US"/>
        </a:p>
      </dgm:t>
    </dgm:pt>
    <dgm:pt modelId="{AEAD2094-2ED8-4EC6-8997-929D4B7B37F7}" type="pres">
      <dgm:prSet presAssocID="{C645F9B8-9222-438A-B643-D63620D87984}" presName="CompostProcess" presStyleCnt="0">
        <dgm:presLayoutVars>
          <dgm:dir/>
          <dgm:resizeHandles val="exact"/>
        </dgm:presLayoutVars>
      </dgm:prSet>
      <dgm:spPr/>
    </dgm:pt>
    <dgm:pt modelId="{91B9FA23-20F0-4E99-B3C3-0F64C6F7C851}" type="pres">
      <dgm:prSet presAssocID="{C645F9B8-9222-438A-B643-D63620D87984}" presName="arrow" presStyleLbl="bgShp" presStyleIdx="0" presStyleCnt="1"/>
      <dgm:spPr/>
    </dgm:pt>
    <dgm:pt modelId="{056A73F6-E6ED-4973-8C6B-9052910F3B96}" type="pres">
      <dgm:prSet presAssocID="{C645F9B8-9222-438A-B643-D63620D87984}" presName="linearProcess" presStyleCnt="0"/>
      <dgm:spPr/>
    </dgm:pt>
    <dgm:pt modelId="{52B681B1-A278-4FF7-AEDE-9F194791C788}" type="pres">
      <dgm:prSet presAssocID="{F483B585-9D05-4DE8-961C-EBB3214A27B0}" presName="textNode" presStyleLbl="node1" presStyleIdx="0" presStyleCnt="3">
        <dgm:presLayoutVars>
          <dgm:bulletEnabled val="1"/>
        </dgm:presLayoutVars>
      </dgm:prSet>
      <dgm:spPr/>
      <dgm:t>
        <a:bodyPr/>
        <a:lstStyle/>
        <a:p>
          <a:endParaRPr lang="en-US"/>
        </a:p>
      </dgm:t>
    </dgm:pt>
    <dgm:pt modelId="{A96AB223-34E6-4F6F-81AE-72CA144F2D3C}" type="pres">
      <dgm:prSet presAssocID="{D9FA212B-EB3A-4CEA-9705-B010D0FD2E64}" presName="sibTrans" presStyleCnt="0"/>
      <dgm:spPr/>
    </dgm:pt>
    <dgm:pt modelId="{C7E5538D-5D23-4587-B449-727005E495DD}" type="pres">
      <dgm:prSet presAssocID="{71F9E788-BF86-46E6-9104-36CFD038C652}" presName="textNode" presStyleLbl="node1" presStyleIdx="1" presStyleCnt="3">
        <dgm:presLayoutVars>
          <dgm:bulletEnabled val="1"/>
        </dgm:presLayoutVars>
      </dgm:prSet>
      <dgm:spPr/>
      <dgm:t>
        <a:bodyPr/>
        <a:lstStyle/>
        <a:p>
          <a:endParaRPr lang="en-US"/>
        </a:p>
      </dgm:t>
    </dgm:pt>
    <dgm:pt modelId="{6B414D43-A17E-4E61-92D5-BDB2BF2C9D08}" type="pres">
      <dgm:prSet presAssocID="{CD57FD24-DF9A-421A-8868-64FF92E804EB}" presName="sibTrans" presStyleCnt="0"/>
      <dgm:spPr/>
    </dgm:pt>
    <dgm:pt modelId="{91AD2AAE-2678-464E-B390-D733A5BF7C71}" type="pres">
      <dgm:prSet presAssocID="{4B671E2D-4CB2-42FA-BF8A-465AEA96B5DB}" presName="textNode" presStyleLbl="node1" presStyleIdx="2" presStyleCnt="3">
        <dgm:presLayoutVars>
          <dgm:bulletEnabled val="1"/>
        </dgm:presLayoutVars>
      </dgm:prSet>
      <dgm:spPr/>
      <dgm:t>
        <a:bodyPr/>
        <a:lstStyle/>
        <a:p>
          <a:endParaRPr lang="en-US"/>
        </a:p>
      </dgm:t>
    </dgm:pt>
  </dgm:ptLst>
  <dgm:cxnLst>
    <dgm:cxn modelId="{FE656DA6-CDAF-41F4-8FCB-0B93D35C446C}" srcId="{C645F9B8-9222-438A-B643-D63620D87984}" destId="{71F9E788-BF86-46E6-9104-36CFD038C652}" srcOrd="1" destOrd="0" parTransId="{34EBE128-5457-4E32-A276-361937511767}" sibTransId="{CD57FD24-DF9A-421A-8868-64FF92E804EB}"/>
    <dgm:cxn modelId="{A3D28E87-2872-4648-A4BD-041753E96B08}" type="presOf" srcId="{F483B585-9D05-4DE8-961C-EBB3214A27B0}" destId="{52B681B1-A278-4FF7-AEDE-9F194791C788}" srcOrd="0" destOrd="0" presId="urn:microsoft.com/office/officeart/2005/8/layout/hProcess9"/>
    <dgm:cxn modelId="{6085F8FA-9C87-4138-AA89-FFAB21CD6E70}" srcId="{C645F9B8-9222-438A-B643-D63620D87984}" destId="{F483B585-9D05-4DE8-961C-EBB3214A27B0}" srcOrd="0" destOrd="0" parTransId="{19DAF277-E803-4D1C-B34F-60F60E5DF527}" sibTransId="{D9FA212B-EB3A-4CEA-9705-B010D0FD2E64}"/>
    <dgm:cxn modelId="{C4E61AA7-F197-4FB5-9887-877052E67AB6}" type="presOf" srcId="{C645F9B8-9222-438A-B643-D63620D87984}" destId="{AEAD2094-2ED8-4EC6-8997-929D4B7B37F7}" srcOrd="0" destOrd="0" presId="urn:microsoft.com/office/officeart/2005/8/layout/hProcess9"/>
    <dgm:cxn modelId="{2D74DA63-C59F-4C2D-8B10-2A9D68DDC785}" srcId="{C645F9B8-9222-438A-B643-D63620D87984}" destId="{4B671E2D-4CB2-42FA-BF8A-465AEA96B5DB}" srcOrd="2" destOrd="0" parTransId="{875F9EB4-18E9-4510-8E89-921AAF625813}" sibTransId="{2A960536-A3F7-46DC-BE20-F7428ABE8301}"/>
    <dgm:cxn modelId="{02CABC17-82DC-42C5-9937-EB0A1F0FD0F0}" type="presOf" srcId="{71F9E788-BF86-46E6-9104-36CFD038C652}" destId="{C7E5538D-5D23-4587-B449-727005E495DD}" srcOrd="0" destOrd="0" presId="urn:microsoft.com/office/officeart/2005/8/layout/hProcess9"/>
    <dgm:cxn modelId="{2E483955-CDAD-4716-9153-669C5786ACA9}" type="presOf" srcId="{4B671E2D-4CB2-42FA-BF8A-465AEA96B5DB}" destId="{91AD2AAE-2678-464E-B390-D733A5BF7C71}" srcOrd="0" destOrd="0" presId="urn:microsoft.com/office/officeart/2005/8/layout/hProcess9"/>
    <dgm:cxn modelId="{B5225E5C-B9F5-4927-BC0C-AB8EEB9CEC8A}" type="presParOf" srcId="{AEAD2094-2ED8-4EC6-8997-929D4B7B37F7}" destId="{91B9FA23-20F0-4E99-B3C3-0F64C6F7C851}" srcOrd="0" destOrd="0" presId="urn:microsoft.com/office/officeart/2005/8/layout/hProcess9"/>
    <dgm:cxn modelId="{0A886055-A63E-4990-BBA3-487949AF64C5}" type="presParOf" srcId="{AEAD2094-2ED8-4EC6-8997-929D4B7B37F7}" destId="{056A73F6-E6ED-4973-8C6B-9052910F3B96}" srcOrd="1" destOrd="0" presId="urn:microsoft.com/office/officeart/2005/8/layout/hProcess9"/>
    <dgm:cxn modelId="{E048A9D2-F6F2-43AE-8CA6-C9830960E59E}" type="presParOf" srcId="{056A73F6-E6ED-4973-8C6B-9052910F3B96}" destId="{52B681B1-A278-4FF7-AEDE-9F194791C788}" srcOrd="0" destOrd="0" presId="urn:microsoft.com/office/officeart/2005/8/layout/hProcess9"/>
    <dgm:cxn modelId="{FBB5DE25-0870-48B4-AC4A-4B932EACC117}" type="presParOf" srcId="{056A73F6-E6ED-4973-8C6B-9052910F3B96}" destId="{A96AB223-34E6-4F6F-81AE-72CA144F2D3C}" srcOrd="1" destOrd="0" presId="urn:microsoft.com/office/officeart/2005/8/layout/hProcess9"/>
    <dgm:cxn modelId="{2DDC3C38-C34A-4C5A-9AB0-1481EEAC9124}" type="presParOf" srcId="{056A73F6-E6ED-4973-8C6B-9052910F3B96}" destId="{C7E5538D-5D23-4587-B449-727005E495DD}" srcOrd="2" destOrd="0" presId="urn:microsoft.com/office/officeart/2005/8/layout/hProcess9"/>
    <dgm:cxn modelId="{2974751B-2DEB-4185-80FC-271029433A3F}" type="presParOf" srcId="{056A73F6-E6ED-4973-8C6B-9052910F3B96}" destId="{6B414D43-A17E-4E61-92D5-BDB2BF2C9D08}" srcOrd="3" destOrd="0" presId="urn:microsoft.com/office/officeart/2005/8/layout/hProcess9"/>
    <dgm:cxn modelId="{3258BE16-E243-4C55-8D70-4F8CB14A85B6}" type="presParOf" srcId="{056A73F6-E6ED-4973-8C6B-9052910F3B96}" destId="{91AD2AAE-2678-464E-B390-D733A5BF7C71}"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827B13D-CDED-49AB-88CD-964CCE3EA4E0}" type="doc">
      <dgm:prSet loTypeId="urn:microsoft.com/office/officeart/2005/8/layout/gear1" loCatId="relationship" qsTypeId="urn:microsoft.com/office/officeart/2005/8/quickstyle/3d3" qsCatId="3D" csTypeId="urn:microsoft.com/office/officeart/2005/8/colors/accent1_2" csCatId="accent1" phldr="1"/>
      <dgm:spPr/>
    </dgm:pt>
    <dgm:pt modelId="{26C32F0E-967B-479C-BB25-3598E3E2A521}">
      <dgm:prSet phldrT="[Text]" custT="1"/>
      <dgm:spPr>
        <a:solidFill>
          <a:schemeClr val="accent3"/>
        </a:solidFill>
      </dgm:spPr>
      <dgm:t>
        <a:bodyPr/>
        <a:lstStyle/>
        <a:p>
          <a:r>
            <a:rPr lang="en-US" sz="1700" dirty="0" smtClean="0"/>
            <a:t>Increased adherence to patients’ health care goals</a:t>
          </a:r>
          <a:endParaRPr lang="en-US" sz="1700" dirty="0"/>
        </a:p>
      </dgm:t>
    </dgm:pt>
    <dgm:pt modelId="{291197E3-B195-49F3-8766-D628F7B2F75F}" type="parTrans" cxnId="{9233C01C-8670-4631-80CB-4D4DC8EAD46F}">
      <dgm:prSet/>
      <dgm:spPr/>
      <dgm:t>
        <a:bodyPr/>
        <a:lstStyle/>
        <a:p>
          <a:endParaRPr lang="en-US"/>
        </a:p>
      </dgm:t>
    </dgm:pt>
    <dgm:pt modelId="{1EDAE22B-F0B4-4C5C-A1BB-5C0B4006FF99}" type="sibTrans" cxnId="{9233C01C-8670-4631-80CB-4D4DC8EAD46F}">
      <dgm:prSet/>
      <dgm:spPr/>
      <dgm:t>
        <a:bodyPr/>
        <a:lstStyle/>
        <a:p>
          <a:endParaRPr lang="en-US"/>
        </a:p>
      </dgm:t>
    </dgm:pt>
    <dgm:pt modelId="{6DA935C7-58C5-4A9C-9C32-ADC3F29FA4C4}">
      <dgm:prSet phldrT="[Text]" custT="1"/>
      <dgm:spPr/>
      <dgm:t>
        <a:bodyPr/>
        <a:lstStyle/>
        <a:p>
          <a:r>
            <a:rPr lang="en-US" sz="1800" dirty="0" smtClean="0"/>
            <a:t>Improved health care outcomes</a:t>
          </a:r>
          <a:endParaRPr lang="en-US" sz="1800" dirty="0"/>
        </a:p>
      </dgm:t>
    </dgm:pt>
    <dgm:pt modelId="{4EEB39AD-E3AA-48DC-9767-3CA4D8F3D920}" type="parTrans" cxnId="{B333DF7A-140E-49D5-B5D8-7C9DC02ECD65}">
      <dgm:prSet/>
      <dgm:spPr/>
      <dgm:t>
        <a:bodyPr/>
        <a:lstStyle/>
        <a:p>
          <a:endParaRPr lang="en-US"/>
        </a:p>
      </dgm:t>
    </dgm:pt>
    <dgm:pt modelId="{F9B30720-DEE2-4248-B06C-C4DF1AF919EF}" type="sibTrans" cxnId="{B333DF7A-140E-49D5-B5D8-7C9DC02ECD65}">
      <dgm:prSet/>
      <dgm:spPr/>
      <dgm:t>
        <a:bodyPr/>
        <a:lstStyle/>
        <a:p>
          <a:endParaRPr lang="en-US"/>
        </a:p>
      </dgm:t>
    </dgm:pt>
    <dgm:pt modelId="{8E914292-D0AE-430E-A5EB-33A6B9278313}">
      <dgm:prSet phldrT="[Text]" custT="1"/>
      <dgm:spPr>
        <a:solidFill>
          <a:schemeClr val="accent2"/>
        </a:solidFill>
      </dgm:spPr>
      <dgm:t>
        <a:bodyPr/>
        <a:lstStyle/>
        <a:p>
          <a:r>
            <a:rPr lang="en-US" sz="1800" dirty="0" smtClean="0"/>
            <a:t>Lower costs to the health care system, e.g. payers, providers, hospitals, and public</a:t>
          </a:r>
          <a:endParaRPr lang="en-US" sz="1800" dirty="0"/>
        </a:p>
      </dgm:t>
    </dgm:pt>
    <dgm:pt modelId="{1341213A-733B-4502-9DDB-B0423000E11D}" type="parTrans" cxnId="{58D640C0-E5DF-4208-8E77-1958C324B89D}">
      <dgm:prSet/>
      <dgm:spPr/>
      <dgm:t>
        <a:bodyPr/>
        <a:lstStyle/>
        <a:p>
          <a:endParaRPr lang="en-US"/>
        </a:p>
      </dgm:t>
    </dgm:pt>
    <dgm:pt modelId="{45D1ED41-6C3F-46DE-B483-E6AF99838E48}" type="sibTrans" cxnId="{58D640C0-E5DF-4208-8E77-1958C324B89D}">
      <dgm:prSet/>
      <dgm:spPr/>
      <dgm:t>
        <a:bodyPr/>
        <a:lstStyle/>
        <a:p>
          <a:endParaRPr lang="en-US"/>
        </a:p>
      </dgm:t>
    </dgm:pt>
    <dgm:pt modelId="{FC7DABA5-CD2B-4268-960A-EF289610027A}" type="pres">
      <dgm:prSet presAssocID="{1827B13D-CDED-49AB-88CD-964CCE3EA4E0}" presName="composite" presStyleCnt="0">
        <dgm:presLayoutVars>
          <dgm:chMax val="3"/>
          <dgm:animLvl val="lvl"/>
          <dgm:resizeHandles val="exact"/>
        </dgm:presLayoutVars>
      </dgm:prSet>
      <dgm:spPr/>
    </dgm:pt>
    <dgm:pt modelId="{E63E673D-841D-47E7-BA52-2EBB8A7A46C0}" type="pres">
      <dgm:prSet presAssocID="{8E914292-D0AE-430E-A5EB-33A6B9278313}" presName="gear1" presStyleLbl="node1" presStyleIdx="0" presStyleCnt="3" custLinFactNeighborY="2491">
        <dgm:presLayoutVars>
          <dgm:chMax val="1"/>
          <dgm:bulletEnabled val="1"/>
        </dgm:presLayoutVars>
      </dgm:prSet>
      <dgm:spPr/>
      <dgm:t>
        <a:bodyPr/>
        <a:lstStyle/>
        <a:p>
          <a:endParaRPr lang="en-US"/>
        </a:p>
      </dgm:t>
    </dgm:pt>
    <dgm:pt modelId="{0A72F68B-735D-4257-8EFD-86F66CE4C2BA}" type="pres">
      <dgm:prSet presAssocID="{8E914292-D0AE-430E-A5EB-33A6B9278313}" presName="gear1srcNode" presStyleLbl="node1" presStyleIdx="0" presStyleCnt="3"/>
      <dgm:spPr/>
      <dgm:t>
        <a:bodyPr/>
        <a:lstStyle/>
        <a:p>
          <a:endParaRPr lang="en-US"/>
        </a:p>
      </dgm:t>
    </dgm:pt>
    <dgm:pt modelId="{FE43E60A-0BEF-46E5-93B5-40A9F7CB6E27}" type="pres">
      <dgm:prSet presAssocID="{8E914292-D0AE-430E-A5EB-33A6B9278313}" presName="gear1dstNode" presStyleLbl="node1" presStyleIdx="0" presStyleCnt="3"/>
      <dgm:spPr/>
      <dgm:t>
        <a:bodyPr/>
        <a:lstStyle/>
        <a:p>
          <a:endParaRPr lang="en-US"/>
        </a:p>
      </dgm:t>
    </dgm:pt>
    <dgm:pt modelId="{9F436ECA-1523-43FD-9149-CC048F2CEFA5}" type="pres">
      <dgm:prSet presAssocID="{26C32F0E-967B-479C-BB25-3598E3E2A521}" presName="gear2" presStyleLbl="node1" presStyleIdx="1" presStyleCnt="3" custScaleX="105141" custScaleY="105141" custLinFactNeighborX="-820" custLinFactNeighborY="-2087">
        <dgm:presLayoutVars>
          <dgm:chMax val="1"/>
          <dgm:bulletEnabled val="1"/>
        </dgm:presLayoutVars>
      </dgm:prSet>
      <dgm:spPr/>
      <dgm:t>
        <a:bodyPr/>
        <a:lstStyle/>
        <a:p>
          <a:endParaRPr lang="en-US"/>
        </a:p>
      </dgm:t>
    </dgm:pt>
    <dgm:pt modelId="{F78314AF-E45D-40C1-BC19-6AE1EDC29E7A}" type="pres">
      <dgm:prSet presAssocID="{26C32F0E-967B-479C-BB25-3598E3E2A521}" presName="gear2srcNode" presStyleLbl="node1" presStyleIdx="1" presStyleCnt="3"/>
      <dgm:spPr/>
      <dgm:t>
        <a:bodyPr/>
        <a:lstStyle/>
        <a:p>
          <a:endParaRPr lang="en-US"/>
        </a:p>
      </dgm:t>
    </dgm:pt>
    <dgm:pt modelId="{D10EB6E4-6548-4F05-AEC5-8252A6267BF2}" type="pres">
      <dgm:prSet presAssocID="{26C32F0E-967B-479C-BB25-3598E3E2A521}" presName="gear2dstNode" presStyleLbl="node1" presStyleIdx="1" presStyleCnt="3"/>
      <dgm:spPr/>
      <dgm:t>
        <a:bodyPr/>
        <a:lstStyle/>
        <a:p>
          <a:endParaRPr lang="en-US"/>
        </a:p>
      </dgm:t>
    </dgm:pt>
    <dgm:pt modelId="{5D18CDC3-BA5E-401D-BAC9-D3CA039EAB77}" type="pres">
      <dgm:prSet presAssocID="{6DA935C7-58C5-4A9C-9C32-ADC3F29FA4C4}" presName="gear3" presStyleLbl="node1" presStyleIdx="2" presStyleCnt="3" custLinFactNeighborX="2483" custLinFactNeighborY="-5708"/>
      <dgm:spPr/>
      <dgm:t>
        <a:bodyPr/>
        <a:lstStyle/>
        <a:p>
          <a:endParaRPr lang="en-US"/>
        </a:p>
      </dgm:t>
    </dgm:pt>
    <dgm:pt modelId="{F3F22FF5-7C82-4366-9F39-AC3ADFD9700B}" type="pres">
      <dgm:prSet presAssocID="{6DA935C7-58C5-4A9C-9C32-ADC3F29FA4C4}" presName="gear3tx" presStyleLbl="node1" presStyleIdx="2" presStyleCnt="3">
        <dgm:presLayoutVars>
          <dgm:chMax val="1"/>
          <dgm:bulletEnabled val="1"/>
        </dgm:presLayoutVars>
      </dgm:prSet>
      <dgm:spPr/>
      <dgm:t>
        <a:bodyPr/>
        <a:lstStyle/>
        <a:p>
          <a:endParaRPr lang="en-US"/>
        </a:p>
      </dgm:t>
    </dgm:pt>
    <dgm:pt modelId="{75ABC1CC-F608-47BC-A909-31C6FA9594BD}" type="pres">
      <dgm:prSet presAssocID="{6DA935C7-58C5-4A9C-9C32-ADC3F29FA4C4}" presName="gear3srcNode" presStyleLbl="node1" presStyleIdx="2" presStyleCnt="3"/>
      <dgm:spPr/>
      <dgm:t>
        <a:bodyPr/>
        <a:lstStyle/>
        <a:p>
          <a:endParaRPr lang="en-US"/>
        </a:p>
      </dgm:t>
    </dgm:pt>
    <dgm:pt modelId="{EAAFCFD1-F616-47A5-B6C7-DFCDAF622FC1}" type="pres">
      <dgm:prSet presAssocID="{6DA935C7-58C5-4A9C-9C32-ADC3F29FA4C4}" presName="gear3dstNode" presStyleLbl="node1" presStyleIdx="2" presStyleCnt="3"/>
      <dgm:spPr/>
      <dgm:t>
        <a:bodyPr/>
        <a:lstStyle/>
        <a:p>
          <a:endParaRPr lang="en-US"/>
        </a:p>
      </dgm:t>
    </dgm:pt>
    <dgm:pt modelId="{0A5F0329-A02B-49B1-AC4D-367A08F8D73F}" type="pres">
      <dgm:prSet presAssocID="{45D1ED41-6C3F-46DE-B483-E6AF99838E48}" presName="connector1" presStyleLbl="sibTrans2D1" presStyleIdx="0" presStyleCnt="3"/>
      <dgm:spPr/>
      <dgm:t>
        <a:bodyPr/>
        <a:lstStyle/>
        <a:p>
          <a:endParaRPr lang="en-US"/>
        </a:p>
      </dgm:t>
    </dgm:pt>
    <dgm:pt modelId="{790DE953-3724-4CD7-B409-9D055C21E283}" type="pres">
      <dgm:prSet presAssocID="{1EDAE22B-F0B4-4C5C-A1BB-5C0B4006FF99}" presName="connector2" presStyleLbl="sibTrans2D1" presStyleIdx="1" presStyleCnt="3" custLinFactNeighborX="-4871"/>
      <dgm:spPr/>
      <dgm:t>
        <a:bodyPr/>
        <a:lstStyle/>
        <a:p>
          <a:endParaRPr lang="en-US"/>
        </a:p>
      </dgm:t>
    </dgm:pt>
    <dgm:pt modelId="{E1B66990-2934-4D38-8FD4-FD9B4F3640C6}" type="pres">
      <dgm:prSet presAssocID="{F9B30720-DEE2-4248-B06C-C4DF1AF919EF}" presName="connector3" presStyleLbl="sibTrans2D1" presStyleIdx="2" presStyleCnt="3"/>
      <dgm:spPr/>
      <dgm:t>
        <a:bodyPr/>
        <a:lstStyle/>
        <a:p>
          <a:endParaRPr lang="en-US"/>
        </a:p>
      </dgm:t>
    </dgm:pt>
  </dgm:ptLst>
  <dgm:cxnLst>
    <dgm:cxn modelId="{F0D14371-E7F5-4792-95A2-9029BA797107}" type="presOf" srcId="{8E914292-D0AE-430E-A5EB-33A6B9278313}" destId="{E63E673D-841D-47E7-BA52-2EBB8A7A46C0}" srcOrd="0" destOrd="0" presId="urn:microsoft.com/office/officeart/2005/8/layout/gear1"/>
    <dgm:cxn modelId="{ADA81ED3-D427-4939-ABDA-6E4C6729FD77}" type="presOf" srcId="{26C32F0E-967B-479C-BB25-3598E3E2A521}" destId="{F78314AF-E45D-40C1-BC19-6AE1EDC29E7A}" srcOrd="1" destOrd="0" presId="urn:microsoft.com/office/officeart/2005/8/layout/gear1"/>
    <dgm:cxn modelId="{B5AADF91-98A2-41F0-92D4-A7E7F8CBC396}" type="presOf" srcId="{1827B13D-CDED-49AB-88CD-964CCE3EA4E0}" destId="{FC7DABA5-CD2B-4268-960A-EF289610027A}" srcOrd="0" destOrd="0" presId="urn:microsoft.com/office/officeart/2005/8/layout/gear1"/>
    <dgm:cxn modelId="{6790E5C1-6B65-4064-AE72-F4DA1A5454F0}" type="presOf" srcId="{8E914292-D0AE-430E-A5EB-33A6B9278313}" destId="{FE43E60A-0BEF-46E5-93B5-40A9F7CB6E27}" srcOrd="2" destOrd="0" presId="urn:microsoft.com/office/officeart/2005/8/layout/gear1"/>
    <dgm:cxn modelId="{BC0CDB96-88FD-4B8C-A0E5-1FEE806C822E}" type="presOf" srcId="{6DA935C7-58C5-4A9C-9C32-ADC3F29FA4C4}" destId="{F3F22FF5-7C82-4366-9F39-AC3ADFD9700B}" srcOrd="1" destOrd="0" presId="urn:microsoft.com/office/officeart/2005/8/layout/gear1"/>
    <dgm:cxn modelId="{34030C61-49D8-4EC1-A1DB-07A96573CA9F}" type="presOf" srcId="{26C32F0E-967B-479C-BB25-3598E3E2A521}" destId="{9F436ECA-1523-43FD-9149-CC048F2CEFA5}" srcOrd="0" destOrd="0" presId="urn:microsoft.com/office/officeart/2005/8/layout/gear1"/>
    <dgm:cxn modelId="{B15C47DD-073D-4298-8B4C-A4660A924A45}" type="presOf" srcId="{6DA935C7-58C5-4A9C-9C32-ADC3F29FA4C4}" destId="{5D18CDC3-BA5E-401D-BAC9-D3CA039EAB77}" srcOrd="0" destOrd="0" presId="urn:microsoft.com/office/officeart/2005/8/layout/gear1"/>
    <dgm:cxn modelId="{527AF2FA-6611-4D42-891A-3620A9E20911}" type="presOf" srcId="{1EDAE22B-F0B4-4C5C-A1BB-5C0B4006FF99}" destId="{790DE953-3724-4CD7-B409-9D055C21E283}" srcOrd="0" destOrd="0" presId="urn:microsoft.com/office/officeart/2005/8/layout/gear1"/>
    <dgm:cxn modelId="{F0A62B35-471F-41C3-9BA2-FDF467AA7DF1}" type="presOf" srcId="{6DA935C7-58C5-4A9C-9C32-ADC3F29FA4C4}" destId="{EAAFCFD1-F616-47A5-B6C7-DFCDAF622FC1}" srcOrd="3" destOrd="0" presId="urn:microsoft.com/office/officeart/2005/8/layout/gear1"/>
    <dgm:cxn modelId="{07964BA1-9386-402E-BF56-A637601A85AC}" type="presOf" srcId="{6DA935C7-58C5-4A9C-9C32-ADC3F29FA4C4}" destId="{75ABC1CC-F608-47BC-A909-31C6FA9594BD}" srcOrd="2" destOrd="0" presId="urn:microsoft.com/office/officeart/2005/8/layout/gear1"/>
    <dgm:cxn modelId="{31BE815E-E5F4-4A8A-A90F-7944AB06DFD1}" type="presOf" srcId="{26C32F0E-967B-479C-BB25-3598E3E2A521}" destId="{D10EB6E4-6548-4F05-AEC5-8252A6267BF2}" srcOrd="2" destOrd="0" presId="urn:microsoft.com/office/officeart/2005/8/layout/gear1"/>
    <dgm:cxn modelId="{B333DF7A-140E-49D5-B5D8-7C9DC02ECD65}" srcId="{1827B13D-CDED-49AB-88CD-964CCE3EA4E0}" destId="{6DA935C7-58C5-4A9C-9C32-ADC3F29FA4C4}" srcOrd="2" destOrd="0" parTransId="{4EEB39AD-E3AA-48DC-9767-3CA4D8F3D920}" sibTransId="{F9B30720-DEE2-4248-B06C-C4DF1AF919EF}"/>
    <dgm:cxn modelId="{4127079F-0726-49CD-BCDB-8A20810F2048}" type="presOf" srcId="{45D1ED41-6C3F-46DE-B483-E6AF99838E48}" destId="{0A5F0329-A02B-49B1-AC4D-367A08F8D73F}" srcOrd="0" destOrd="0" presId="urn:microsoft.com/office/officeart/2005/8/layout/gear1"/>
    <dgm:cxn modelId="{58D640C0-E5DF-4208-8E77-1958C324B89D}" srcId="{1827B13D-CDED-49AB-88CD-964CCE3EA4E0}" destId="{8E914292-D0AE-430E-A5EB-33A6B9278313}" srcOrd="0" destOrd="0" parTransId="{1341213A-733B-4502-9DDB-B0423000E11D}" sibTransId="{45D1ED41-6C3F-46DE-B483-E6AF99838E48}"/>
    <dgm:cxn modelId="{B906B5F8-5183-4B5A-97F2-6AE2ADB68801}" type="presOf" srcId="{8E914292-D0AE-430E-A5EB-33A6B9278313}" destId="{0A72F68B-735D-4257-8EFD-86F66CE4C2BA}" srcOrd="1" destOrd="0" presId="urn:microsoft.com/office/officeart/2005/8/layout/gear1"/>
    <dgm:cxn modelId="{9233C01C-8670-4631-80CB-4D4DC8EAD46F}" srcId="{1827B13D-CDED-49AB-88CD-964CCE3EA4E0}" destId="{26C32F0E-967B-479C-BB25-3598E3E2A521}" srcOrd="1" destOrd="0" parTransId="{291197E3-B195-49F3-8766-D628F7B2F75F}" sibTransId="{1EDAE22B-F0B4-4C5C-A1BB-5C0B4006FF99}"/>
    <dgm:cxn modelId="{A6352BF0-42C4-4206-B025-7949609222F6}" type="presOf" srcId="{F9B30720-DEE2-4248-B06C-C4DF1AF919EF}" destId="{E1B66990-2934-4D38-8FD4-FD9B4F3640C6}" srcOrd="0" destOrd="0" presId="urn:microsoft.com/office/officeart/2005/8/layout/gear1"/>
    <dgm:cxn modelId="{2157424A-F207-40D1-BA40-E7157E665D6A}" type="presParOf" srcId="{FC7DABA5-CD2B-4268-960A-EF289610027A}" destId="{E63E673D-841D-47E7-BA52-2EBB8A7A46C0}" srcOrd="0" destOrd="0" presId="urn:microsoft.com/office/officeart/2005/8/layout/gear1"/>
    <dgm:cxn modelId="{40D5364B-E416-44CD-A859-F7D6A16238D8}" type="presParOf" srcId="{FC7DABA5-CD2B-4268-960A-EF289610027A}" destId="{0A72F68B-735D-4257-8EFD-86F66CE4C2BA}" srcOrd="1" destOrd="0" presId="urn:microsoft.com/office/officeart/2005/8/layout/gear1"/>
    <dgm:cxn modelId="{58A5267A-6A2E-45AC-A07D-35CA67174E07}" type="presParOf" srcId="{FC7DABA5-CD2B-4268-960A-EF289610027A}" destId="{FE43E60A-0BEF-46E5-93B5-40A9F7CB6E27}" srcOrd="2" destOrd="0" presId="urn:microsoft.com/office/officeart/2005/8/layout/gear1"/>
    <dgm:cxn modelId="{8259DB55-4186-474E-BADE-F9BFCE0A39CE}" type="presParOf" srcId="{FC7DABA5-CD2B-4268-960A-EF289610027A}" destId="{9F436ECA-1523-43FD-9149-CC048F2CEFA5}" srcOrd="3" destOrd="0" presId="urn:microsoft.com/office/officeart/2005/8/layout/gear1"/>
    <dgm:cxn modelId="{0A394662-6431-474E-A0F7-9D1C8FD1F7DC}" type="presParOf" srcId="{FC7DABA5-CD2B-4268-960A-EF289610027A}" destId="{F78314AF-E45D-40C1-BC19-6AE1EDC29E7A}" srcOrd="4" destOrd="0" presId="urn:microsoft.com/office/officeart/2005/8/layout/gear1"/>
    <dgm:cxn modelId="{9658394A-8160-4E71-A14A-5F23ECEAB1F5}" type="presParOf" srcId="{FC7DABA5-CD2B-4268-960A-EF289610027A}" destId="{D10EB6E4-6548-4F05-AEC5-8252A6267BF2}" srcOrd="5" destOrd="0" presId="urn:microsoft.com/office/officeart/2005/8/layout/gear1"/>
    <dgm:cxn modelId="{7F875475-E99E-4924-A62B-3F63FF0E6508}" type="presParOf" srcId="{FC7DABA5-CD2B-4268-960A-EF289610027A}" destId="{5D18CDC3-BA5E-401D-BAC9-D3CA039EAB77}" srcOrd="6" destOrd="0" presId="urn:microsoft.com/office/officeart/2005/8/layout/gear1"/>
    <dgm:cxn modelId="{1D969B96-02A4-4061-8A96-F0CEB2E3C4E5}" type="presParOf" srcId="{FC7DABA5-CD2B-4268-960A-EF289610027A}" destId="{F3F22FF5-7C82-4366-9F39-AC3ADFD9700B}" srcOrd="7" destOrd="0" presId="urn:microsoft.com/office/officeart/2005/8/layout/gear1"/>
    <dgm:cxn modelId="{ACF47433-141C-4730-BDE3-608CBA7D3A10}" type="presParOf" srcId="{FC7DABA5-CD2B-4268-960A-EF289610027A}" destId="{75ABC1CC-F608-47BC-A909-31C6FA9594BD}" srcOrd="8" destOrd="0" presId="urn:microsoft.com/office/officeart/2005/8/layout/gear1"/>
    <dgm:cxn modelId="{9EAED35E-B983-462C-8AAE-448B2029D3C1}" type="presParOf" srcId="{FC7DABA5-CD2B-4268-960A-EF289610027A}" destId="{EAAFCFD1-F616-47A5-B6C7-DFCDAF622FC1}" srcOrd="9" destOrd="0" presId="urn:microsoft.com/office/officeart/2005/8/layout/gear1"/>
    <dgm:cxn modelId="{EB6D6A15-583C-4931-A38C-78BC8519EA32}" type="presParOf" srcId="{FC7DABA5-CD2B-4268-960A-EF289610027A}" destId="{0A5F0329-A02B-49B1-AC4D-367A08F8D73F}" srcOrd="10" destOrd="0" presId="urn:microsoft.com/office/officeart/2005/8/layout/gear1"/>
    <dgm:cxn modelId="{76CD5457-1373-4092-BA00-61CF19E20081}" type="presParOf" srcId="{FC7DABA5-CD2B-4268-960A-EF289610027A}" destId="{790DE953-3724-4CD7-B409-9D055C21E283}" srcOrd="11" destOrd="0" presId="urn:microsoft.com/office/officeart/2005/8/layout/gear1"/>
    <dgm:cxn modelId="{BA1BE259-8462-4EE7-A252-BB0C9949790E}" type="presParOf" srcId="{FC7DABA5-CD2B-4268-960A-EF289610027A}" destId="{E1B66990-2934-4D38-8FD4-FD9B4F3640C6}"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B0EE410-8FA5-4AA7-98A4-4A9BA272E61C}"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US"/>
        </a:p>
      </dgm:t>
    </dgm:pt>
    <dgm:pt modelId="{246A2942-566C-4FC2-AA3E-8C956DB8E103}">
      <dgm:prSet phldrT="[Text]"/>
      <dgm:spPr/>
      <dgm:t>
        <a:bodyPr/>
        <a:lstStyle/>
        <a:p>
          <a:r>
            <a:rPr lang="en-US" dirty="0" smtClean="0"/>
            <a:t>Improve access to health care/ social services</a:t>
          </a:r>
          <a:endParaRPr lang="en-US" dirty="0"/>
        </a:p>
      </dgm:t>
    </dgm:pt>
    <dgm:pt modelId="{8031E28A-FADD-438C-AD54-E05A0003898B}" type="parTrans" cxnId="{D5757DB7-807F-4DA3-9E57-6A8DF7F03338}">
      <dgm:prSet/>
      <dgm:spPr/>
      <dgm:t>
        <a:bodyPr/>
        <a:lstStyle/>
        <a:p>
          <a:endParaRPr lang="en-US"/>
        </a:p>
      </dgm:t>
    </dgm:pt>
    <dgm:pt modelId="{A9D1075F-E39F-46D7-8CEF-05A04667AC45}" type="sibTrans" cxnId="{D5757DB7-807F-4DA3-9E57-6A8DF7F03338}">
      <dgm:prSet/>
      <dgm:spPr/>
      <dgm:t>
        <a:bodyPr/>
        <a:lstStyle/>
        <a:p>
          <a:endParaRPr lang="en-US"/>
        </a:p>
      </dgm:t>
    </dgm:pt>
    <dgm:pt modelId="{2D536CB2-DF30-4FA6-828E-D914053B8FB0}">
      <dgm:prSet phldrT="[Text]"/>
      <dgm:spPr/>
      <dgm:t>
        <a:bodyPr/>
        <a:lstStyle/>
        <a:p>
          <a:r>
            <a:rPr lang="en-US" dirty="0" smtClean="0"/>
            <a:t>Improve health outcomes</a:t>
          </a:r>
          <a:endParaRPr lang="en-US" dirty="0"/>
        </a:p>
      </dgm:t>
    </dgm:pt>
    <dgm:pt modelId="{9ACAA819-3AE1-4D88-B260-6B3C61AB4585}" type="parTrans" cxnId="{77E64491-9267-4DC0-9D0A-BCB3B0B3B709}">
      <dgm:prSet/>
      <dgm:spPr/>
      <dgm:t>
        <a:bodyPr/>
        <a:lstStyle/>
        <a:p>
          <a:endParaRPr lang="en-US"/>
        </a:p>
      </dgm:t>
    </dgm:pt>
    <dgm:pt modelId="{63EE4D23-7E7B-4B0F-BBD8-6AA4DE87FBB5}" type="sibTrans" cxnId="{77E64491-9267-4DC0-9D0A-BCB3B0B3B709}">
      <dgm:prSet/>
      <dgm:spPr/>
      <dgm:t>
        <a:bodyPr/>
        <a:lstStyle/>
        <a:p>
          <a:endParaRPr lang="en-US"/>
        </a:p>
      </dgm:t>
    </dgm:pt>
    <dgm:pt modelId="{3C6CC2F0-9FEC-498A-B62C-8398B69F70F6}">
      <dgm:prSet phldrT="[Text]"/>
      <dgm:spPr/>
      <dgm:t>
        <a:bodyPr/>
        <a:lstStyle/>
        <a:p>
          <a:r>
            <a:rPr lang="en-US" dirty="0" smtClean="0"/>
            <a:t>Decrease health disparities</a:t>
          </a:r>
          <a:endParaRPr lang="en-US" dirty="0"/>
        </a:p>
      </dgm:t>
    </dgm:pt>
    <dgm:pt modelId="{BA25C035-6EBA-42DC-85DA-B9BD1645342E}" type="parTrans" cxnId="{F9C79C67-1B22-4C8C-96DD-8C6C6D59E39C}">
      <dgm:prSet/>
      <dgm:spPr/>
      <dgm:t>
        <a:bodyPr/>
        <a:lstStyle/>
        <a:p>
          <a:endParaRPr lang="en-US"/>
        </a:p>
      </dgm:t>
    </dgm:pt>
    <dgm:pt modelId="{4D93EC06-9842-4882-B604-DE83E96975B3}" type="sibTrans" cxnId="{F9C79C67-1B22-4C8C-96DD-8C6C6D59E39C}">
      <dgm:prSet/>
      <dgm:spPr/>
      <dgm:t>
        <a:bodyPr/>
        <a:lstStyle/>
        <a:p>
          <a:endParaRPr lang="en-US"/>
        </a:p>
      </dgm:t>
    </dgm:pt>
    <dgm:pt modelId="{0AE0E714-8984-47BA-8FD3-11D668C4FA79}">
      <dgm:prSet phldrT="[Text]"/>
      <dgm:spPr/>
      <dgm:t>
        <a:bodyPr/>
        <a:lstStyle/>
        <a:p>
          <a:r>
            <a:rPr lang="en-US" dirty="0" smtClean="0"/>
            <a:t>Reduce the cost of health care in the state</a:t>
          </a:r>
          <a:endParaRPr lang="en-US" dirty="0"/>
        </a:p>
      </dgm:t>
    </dgm:pt>
    <dgm:pt modelId="{4200DE25-FD74-4A54-8D7B-ED9C9B76D1B8}" type="parTrans" cxnId="{3774D789-5523-4032-A1DD-07CD18DD201B}">
      <dgm:prSet/>
      <dgm:spPr/>
      <dgm:t>
        <a:bodyPr/>
        <a:lstStyle/>
        <a:p>
          <a:endParaRPr lang="en-US"/>
        </a:p>
      </dgm:t>
    </dgm:pt>
    <dgm:pt modelId="{D86C2424-B4C9-4EA9-B98D-A62538CED5C9}" type="sibTrans" cxnId="{3774D789-5523-4032-A1DD-07CD18DD201B}">
      <dgm:prSet/>
      <dgm:spPr/>
      <dgm:t>
        <a:bodyPr/>
        <a:lstStyle/>
        <a:p>
          <a:endParaRPr lang="en-US"/>
        </a:p>
      </dgm:t>
    </dgm:pt>
    <dgm:pt modelId="{9E8AAA4A-10EE-41D7-B6A5-9859C3DC0390}" type="pres">
      <dgm:prSet presAssocID="{AB0EE410-8FA5-4AA7-98A4-4A9BA272E61C}" presName="rootnode" presStyleCnt="0">
        <dgm:presLayoutVars>
          <dgm:chMax/>
          <dgm:chPref/>
          <dgm:dir/>
          <dgm:animLvl val="lvl"/>
        </dgm:presLayoutVars>
      </dgm:prSet>
      <dgm:spPr/>
      <dgm:t>
        <a:bodyPr/>
        <a:lstStyle/>
        <a:p>
          <a:endParaRPr lang="en-US"/>
        </a:p>
      </dgm:t>
    </dgm:pt>
    <dgm:pt modelId="{5407AD18-8C0B-4529-B0AF-034BFA625639}" type="pres">
      <dgm:prSet presAssocID="{246A2942-566C-4FC2-AA3E-8C956DB8E103}" presName="composite" presStyleCnt="0"/>
      <dgm:spPr/>
    </dgm:pt>
    <dgm:pt modelId="{658B0196-A103-48FB-B990-9E43C4AC8543}" type="pres">
      <dgm:prSet presAssocID="{246A2942-566C-4FC2-AA3E-8C956DB8E103}" presName="LShape" presStyleLbl="alignNode1" presStyleIdx="0" presStyleCnt="7"/>
      <dgm:spPr>
        <a:ln>
          <a:solidFill>
            <a:schemeClr val="tx2"/>
          </a:solidFill>
        </a:ln>
      </dgm:spPr>
    </dgm:pt>
    <dgm:pt modelId="{3B10E41B-0044-4F9D-818D-6A29D1E207CC}" type="pres">
      <dgm:prSet presAssocID="{246A2942-566C-4FC2-AA3E-8C956DB8E103}" presName="ParentText" presStyleLbl="revTx" presStyleIdx="0" presStyleCnt="4">
        <dgm:presLayoutVars>
          <dgm:chMax val="0"/>
          <dgm:chPref val="0"/>
          <dgm:bulletEnabled val="1"/>
        </dgm:presLayoutVars>
      </dgm:prSet>
      <dgm:spPr/>
      <dgm:t>
        <a:bodyPr/>
        <a:lstStyle/>
        <a:p>
          <a:endParaRPr lang="en-US"/>
        </a:p>
      </dgm:t>
    </dgm:pt>
    <dgm:pt modelId="{8D792B9C-2753-4F4F-8AF5-1E67C9CCC348}" type="pres">
      <dgm:prSet presAssocID="{246A2942-566C-4FC2-AA3E-8C956DB8E103}" presName="Triangle" presStyleLbl="alignNode1" presStyleIdx="1" presStyleCnt="7"/>
      <dgm:spPr>
        <a:solidFill>
          <a:schemeClr val="tx2"/>
        </a:solidFill>
      </dgm:spPr>
    </dgm:pt>
    <dgm:pt modelId="{089C6357-D2A6-47CE-ABD3-A830ABB9B462}" type="pres">
      <dgm:prSet presAssocID="{A9D1075F-E39F-46D7-8CEF-05A04667AC45}" presName="sibTrans" presStyleCnt="0"/>
      <dgm:spPr/>
    </dgm:pt>
    <dgm:pt modelId="{73EAFEBB-A5C0-4D37-95A6-DF50A77C91B0}" type="pres">
      <dgm:prSet presAssocID="{A9D1075F-E39F-46D7-8CEF-05A04667AC45}" presName="space" presStyleCnt="0"/>
      <dgm:spPr/>
    </dgm:pt>
    <dgm:pt modelId="{F580569D-2CBB-4266-99DC-54129B8A8D9C}" type="pres">
      <dgm:prSet presAssocID="{3C6CC2F0-9FEC-498A-B62C-8398B69F70F6}" presName="composite" presStyleCnt="0"/>
      <dgm:spPr/>
    </dgm:pt>
    <dgm:pt modelId="{655869C4-6DF8-43A0-81EF-22C42C6D8B9A}" type="pres">
      <dgm:prSet presAssocID="{3C6CC2F0-9FEC-498A-B62C-8398B69F70F6}" presName="LShape" presStyleLbl="alignNode1" presStyleIdx="2" presStyleCnt="7"/>
      <dgm:spPr>
        <a:ln>
          <a:solidFill>
            <a:schemeClr val="tx2"/>
          </a:solidFill>
        </a:ln>
      </dgm:spPr>
    </dgm:pt>
    <dgm:pt modelId="{07D25ACE-97FE-4D54-A735-4320EAC8AD39}" type="pres">
      <dgm:prSet presAssocID="{3C6CC2F0-9FEC-498A-B62C-8398B69F70F6}" presName="ParentText" presStyleLbl="revTx" presStyleIdx="1" presStyleCnt="4">
        <dgm:presLayoutVars>
          <dgm:chMax val="0"/>
          <dgm:chPref val="0"/>
          <dgm:bulletEnabled val="1"/>
        </dgm:presLayoutVars>
      </dgm:prSet>
      <dgm:spPr/>
      <dgm:t>
        <a:bodyPr/>
        <a:lstStyle/>
        <a:p>
          <a:endParaRPr lang="en-US"/>
        </a:p>
      </dgm:t>
    </dgm:pt>
    <dgm:pt modelId="{61A68A1C-7C38-47B7-9E52-EA42E1688AC5}" type="pres">
      <dgm:prSet presAssocID="{3C6CC2F0-9FEC-498A-B62C-8398B69F70F6}" presName="Triangle" presStyleLbl="alignNode1" presStyleIdx="3" presStyleCnt="7"/>
      <dgm:spPr>
        <a:solidFill>
          <a:schemeClr val="tx2"/>
        </a:solidFill>
      </dgm:spPr>
    </dgm:pt>
    <dgm:pt modelId="{A2E42C26-8ABA-47AB-A59A-8998FE1C991E}" type="pres">
      <dgm:prSet presAssocID="{4D93EC06-9842-4882-B604-DE83E96975B3}" presName="sibTrans" presStyleCnt="0"/>
      <dgm:spPr/>
    </dgm:pt>
    <dgm:pt modelId="{5FB296D7-951C-4189-8881-0539C595DACB}" type="pres">
      <dgm:prSet presAssocID="{4D93EC06-9842-4882-B604-DE83E96975B3}" presName="space" presStyleCnt="0"/>
      <dgm:spPr/>
    </dgm:pt>
    <dgm:pt modelId="{51320A2D-728B-4BEF-91C7-AAC7C69E45E5}" type="pres">
      <dgm:prSet presAssocID="{2D536CB2-DF30-4FA6-828E-D914053B8FB0}" presName="composite" presStyleCnt="0"/>
      <dgm:spPr/>
    </dgm:pt>
    <dgm:pt modelId="{5500CDCE-F8AF-47B2-8048-70A4BD6A66E4}" type="pres">
      <dgm:prSet presAssocID="{2D536CB2-DF30-4FA6-828E-D914053B8FB0}" presName="LShape" presStyleLbl="alignNode1" presStyleIdx="4" presStyleCnt="7"/>
      <dgm:spPr>
        <a:ln>
          <a:solidFill>
            <a:schemeClr val="tx2"/>
          </a:solidFill>
        </a:ln>
      </dgm:spPr>
    </dgm:pt>
    <dgm:pt modelId="{C3C41316-75C0-41A2-B414-1C588656148B}" type="pres">
      <dgm:prSet presAssocID="{2D536CB2-DF30-4FA6-828E-D914053B8FB0}" presName="ParentText" presStyleLbl="revTx" presStyleIdx="2" presStyleCnt="4">
        <dgm:presLayoutVars>
          <dgm:chMax val="0"/>
          <dgm:chPref val="0"/>
          <dgm:bulletEnabled val="1"/>
        </dgm:presLayoutVars>
      </dgm:prSet>
      <dgm:spPr/>
      <dgm:t>
        <a:bodyPr/>
        <a:lstStyle/>
        <a:p>
          <a:endParaRPr lang="en-US"/>
        </a:p>
      </dgm:t>
    </dgm:pt>
    <dgm:pt modelId="{AAF79CA5-27D7-4DBC-AC1E-211B7AA1CB70}" type="pres">
      <dgm:prSet presAssocID="{2D536CB2-DF30-4FA6-828E-D914053B8FB0}" presName="Triangle" presStyleLbl="alignNode1" presStyleIdx="5" presStyleCnt="7"/>
      <dgm:spPr>
        <a:solidFill>
          <a:schemeClr val="tx2"/>
        </a:solidFill>
      </dgm:spPr>
    </dgm:pt>
    <dgm:pt modelId="{F087B8EB-529D-4CCB-B31E-E318AAE4097D}" type="pres">
      <dgm:prSet presAssocID="{63EE4D23-7E7B-4B0F-BBD8-6AA4DE87FBB5}" presName="sibTrans" presStyleCnt="0"/>
      <dgm:spPr/>
    </dgm:pt>
    <dgm:pt modelId="{E3A3EED5-3E16-426D-BA2C-73292DC028F6}" type="pres">
      <dgm:prSet presAssocID="{63EE4D23-7E7B-4B0F-BBD8-6AA4DE87FBB5}" presName="space" presStyleCnt="0"/>
      <dgm:spPr/>
    </dgm:pt>
    <dgm:pt modelId="{6B20D424-A1B7-44B9-9E45-8872ECF37E0A}" type="pres">
      <dgm:prSet presAssocID="{0AE0E714-8984-47BA-8FD3-11D668C4FA79}" presName="composite" presStyleCnt="0"/>
      <dgm:spPr/>
    </dgm:pt>
    <dgm:pt modelId="{C0E155D1-5CB5-47F0-B8E5-4F41C8EF891A}" type="pres">
      <dgm:prSet presAssocID="{0AE0E714-8984-47BA-8FD3-11D668C4FA79}" presName="LShape" presStyleLbl="alignNode1" presStyleIdx="6" presStyleCnt="7"/>
      <dgm:spPr/>
      <dgm:t>
        <a:bodyPr/>
        <a:lstStyle/>
        <a:p>
          <a:endParaRPr lang="en-US"/>
        </a:p>
      </dgm:t>
    </dgm:pt>
    <dgm:pt modelId="{A9D52DEE-4423-4655-A3CE-1F789C137A6B}" type="pres">
      <dgm:prSet presAssocID="{0AE0E714-8984-47BA-8FD3-11D668C4FA79}" presName="ParentText" presStyleLbl="revTx" presStyleIdx="3" presStyleCnt="4">
        <dgm:presLayoutVars>
          <dgm:chMax val="0"/>
          <dgm:chPref val="0"/>
          <dgm:bulletEnabled val="1"/>
        </dgm:presLayoutVars>
      </dgm:prSet>
      <dgm:spPr/>
      <dgm:t>
        <a:bodyPr/>
        <a:lstStyle/>
        <a:p>
          <a:endParaRPr lang="en-US"/>
        </a:p>
      </dgm:t>
    </dgm:pt>
  </dgm:ptLst>
  <dgm:cxnLst>
    <dgm:cxn modelId="{F9C79C67-1B22-4C8C-96DD-8C6C6D59E39C}" srcId="{AB0EE410-8FA5-4AA7-98A4-4A9BA272E61C}" destId="{3C6CC2F0-9FEC-498A-B62C-8398B69F70F6}" srcOrd="1" destOrd="0" parTransId="{BA25C035-6EBA-42DC-85DA-B9BD1645342E}" sibTransId="{4D93EC06-9842-4882-B604-DE83E96975B3}"/>
    <dgm:cxn modelId="{8D591C75-25B8-49D8-9C83-9E9833C7F17E}" type="presOf" srcId="{0AE0E714-8984-47BA-8FD3-11D668C4FA79}" destId="{A9D52DEE-4423-4655-A3CE-1F789C137A6B}" srcOrd="0" destOrd="0" presId="urn:microsoft.com/office/officeart/2009/3/layout/StepUpProcess"/>
    <dgm:cxn modelId="{77E64491-9267-4DC0-9D0A-BCB3B0B3B709}" srcId="{AB0EE410-8FA5-4AA7-98A4-4A9BA272E61C}" destId="{2D536CB2-DF30-4FA6-828E-D914053B8FB0}" srcOrd="2" destOrd="0" parTransId="{9ACAA819-3AE1-4D88-B260-6B3C61AB4585}" sibTransId="{63EE4D23-7E7B-4B0F-BBD8-6AA4DE87FBB5}"/>
    <dgm:cxn modelId="{795F0B75-46D6-4BDF-A2A7-71B075AB2542}" type="presOf" srcId="{246A2942-566C-4FC2-AA3E-8C956DB8E103}" destId="{3B10E41B-0044-4F9D-818D-6A29D1E207CC}" srcOrd="0" destOrd="0" presId="urn:microsoft.com/office/officeart/2009/3/layout/StepUpProcess"/>
    <dgm:cxn modelId="{D5757DB7-807F-4DA3-9E57-6A8DF7F03338}" srcId="{AB0EE410-8FA5-4AA7-98A4-4A9BA272E61C}" destId="{246A2942-566C-4FC2-AA3E-8C956DB8E103}" srcOrd="0" destOrd="0" parTransId="{8031E28A-FADD-438C-AD54-E05A0003898B}" sibTransId="{A9D1075F-E39F-46D7-8CEF-05A04667AC45}"/>
    <dgm:cxn modelId="{3774D789-5523-4032-A1DD-07CD18DD201B}" srcId="{AB0EE410-8FA5-4AA7-98A4-4A9BA272E61C}" destId="{0AE0E714-8984-47BA-8FD3-11D668C4FA79}" srcOrd="3" destOrd="0" parTransId="{4200DE25-FD74-4A54-8D7B-ED9C9B76D1B8}" sibTransId="{D86C2424-B4C9-4EA9-B98D-A62538CED5C9}"/>
    <dgm:cxn modelId="{30C0DDB7-40FE-4CFD-904F-0BF5CACE9B19}" type="presOf" srcId="{AB0EE410-8FA5-4AA7-98A4-4A9BA272E61C}" destId="{9E8AAA4A-10EE-41D7-B6A5-9859C3DC0390}" srcOrd="0" destOrd="0" presId="urn:microsoft.com/office/officeart/2009/3/layout/StepUpProcess"/>
    <dgm:cxn modelId="{7AA1001C-26E4-49C0-A278-6EE163CA8485}" type="presOf" srcId="{2D536CB2-DF30-4FA6-828E-D914053B8FB0}" destId="{C3C41316-75C0-41A2-B414-1C588656148B}" srcOrd="0" destOrd="0" presId="urn:microsoft.com/office/officeart/2009/3/layout/StepUpProcess"/>
    <dgm:cxn modelId="{5BAE30AA-B878-465D-A4BB-6A4BE5091662}" type="presOf" srcId="{3C6CC2F0-9FEC-498A-B62C-8398B69F70F6}" destId="{07D25ACE-97FE-4D54-A735-4320EAC8AD39}" srcOrd="0" destOrd="0" presId="urn:microsoft.com/office/officeart/2009/3/layout/StepUpProcess"/>
    <dgm:cxn modelId="{6F396B68-08A9-4C64-B5DF-FD72CA6A4AB8}" type="presParOf" srcId="{9E8AAA4A-10EE-41D7-B6A5-9859C3DC0390}" destId="{5407AD18-8C0B-4529-B0AF-034BFA625639}" srcOrd="0" destOrd="0" presId="urn:microsoft.com/office/officeart/2009/3/layout/StepUpProcess"/>
    <dgm:cxn modelId="{AEFF022B-0B55-4F08-8413-9448AED26C00}" type="presParOf" srcId="{5407AD18-8C0B-4529-B0AF-034BFA625639}" destId="{658B0196-A103-48FB-B990-9E43C4AC8543}" srcOrd="0" destOrd="0" presId="urn:microsoft.com/office/officeart/2009/3/layout/StepUpProcess"/>
    <dgm:cxn modelId="{145FCE3D-453A-4C2D-8A3E-83251DCCAE41}" type="presParOf" srcId="{5407AD18-8C0B-4529-B0AF-034BFA625639}" destId="{3B10E41B-0044-4F9D-818D-6A29D1E207CC}" srcOrd="1" destOrd="0" presId="urn:microsoft.com/office/officeart/2009/3/layout/StepUpProcess"/>
    <dgm:cxn modelId="{E717CF9C-F884-47F2-A227-AB5AA1B59F93}" type="presParOf" srcId="{5407AD18-8C0B-4529-B0AF-034BFA625639}" destId="{8D792B9C-2753-4F4F-8AF5-1E67C9CCC348}" srcOrd="2" destOrd="0" presId="urn:microsoft.com/office/officeart/2009/3/layout/StepUpProcess"/>
    <dgm:cxn modelId="{9888A45D-67AA-4962-91DA-80048F6408E2}" type="presParOf" srcId="{9E8AAA4A-10EE-41D7-B6A5-9859C3DC0390}" destId="{089C6357-D2A6-47CE-ABD3-A830ABB9B462}" srcOrd="1" destOrd="0" presId="urn:microsoft.com/office/officeart/2009/3/layout/StepUpProcess"/>
    <dgm:cxn modelId="{D018F918-F169-4EF8-9C03-ADA0E6214708}" type="presParOf" srcId="{089C6357-D2A6-47CE-ABD3-A830ABB9B462}" destId="{73EAFEBB-A5C0-4D37-95A6-DF50A77C91B0}" srcOrd="0" destOrd="0" presId="urn:microsoft.com/office/officeart/2009/3/layout/StepUpProcess"/>
    <dgm:cxn modelId="{72D788DE-779F-4552-8B81-C449A7BEE08A}" type="presParOf" srcId="{9E8AAA4A-10EE-41D7-B6A5-9859C3DC0390}" destId="{F580569D-2CBB-4266-99DC-54129B8A8D9C}" srcOrd="2" destOrd="0" presId="urn:microsoft.com/office/officeart/2009/3/layout/StepUpProcess"/>
    <dgm:cxn modelId="{6F7F5F96-2C27-4E6D-ADB1-C7E92C644486}" type="presParOf" srcId="{F580569D-2CBB-4266-99DC-54129B8A8D9C}" destId="{655869C4-6DF8-43A0-81EF-22C42C6D8B9A}" srcOrd="0" destOrd="0" presId="urn:microsoft.com/office/officeart/2009/3/layout/StepUpProcess"/>
    <dgm:cxn modelId="{969FAFFF-FE7A-4F53-93C0-BD103BE661CC}" type="presParOf" srcId="{F580569D-2CBB-4266-99DC-54129B8A8D9C}" destId="{07D25ACE-97FE-4D54-A735-4320EAC8AD39}" srcOrd="1" destOrd="0" presId="urn:microsoft.com/office/officeart/2009/3/layout/StepUpProcess"/>
    <dgm:cxn modelId="{D66810A6-1472-423F-9E60-035E2F9F46AC}" type="presParOf" srcId="{F580569D-2CBB-4266-99DC-54129B8A8D9C}" destId="{61A68A1C-7C38-47B7-9E52-EA42E1688AC5}" srcOrd="2" destOrd="0" presId="urn:microsoft.com/office/officeart/2009/3/layout/StepUpProcess"/>
    <dgm:cxn modelId="{AE9F583F-1C63-4A7C-A4F8-95AEBF55BB05}" type="presParOf" srcId="{9E8AAA4A-10EE-41D7-B6A5-9859C3DC0390}" destId="{A2E42C26-8ABA-47AB-A59A-8998FE1C991E}" srcOrd="3" destOrd="0" presId="urn:microsoft.com/office/officeart/2009/3/layout/StepUpProcess"/>
    <dgm:cxn modelId="{4703B606-8D5B-4386-BBD3-D266A050C91A}" type="presParOf" srcId="{A2E42C26-8ABA-47AB-A59A-8998FE1C991E}" destId="{5FB296D7-951C-4189-8881-0539C595DACB}" srcOrd="0" destOrd="0" presId="urn:microsoft.com/office/officeart/2009/3/layout/StepUpProcess"/>
    <dgm:cxn modelId="{6830C0DA-C19B-4DDC-8B8D-89A1FCDB8165}" type="presParOf" srcId="{9E8AAA4A-10EE-41D7-B6A5-9859C3DC0390}" destId="{51320A2D-728B-4BEF-91C7-AAC7C69E45E5}" srcOrd="4" destOrd="0" presId="urn:microsoft.com/office/officeart/2009/3/layout/StepUpProcess"/>
    <dgm:cxn modelId="{EF164EA9-7CF9-4043-AF6A-D5FAE9A6DA0B}" type="presParOf" srcId="{51320A2D-728B-4BEF-91C7-AAC7C69E45E5}" destId="{5500CDCE-F8AF-47B2-8048-70A4BD6A66E4}" srcOrd="0" destOrd="0" presId="urn:microsoft.com/office/officeart/2009/3/layout/StepUpProcess"/>
    <dgm:cxn modelId="{1FF6A61F-546E-4D63-8F3B-025138B4F097}" type="presParOf" srcId="{51320A2D-728B-4BEF-91C7-AAC7C69E45E5}" destId="{C3C41316-75C0-41A2-B414-1C588656148B}" srcOrd="1" destOrd="0" presId="urn:microsoft.com/office/officeart/2009/3/layout/StepUpProcess"/>
    <dgm:cxn modelId="{F1E1625E-C1B0-4893-B0D7-7131ED325107}" type="presParOf" srcId="{51320A2D-728B-4BEF-91C7-AAC7C69E45E5}" destId="{AAF79CA5-27D7-4DBC-AC1E-211B7AA1CB70}" srcOrd="2" destOrd="0" presId="urn:microsoft.com/office/officeart/2009/3/layout/StepUpProcess"/>
    <dgm:cxn modelId="{7C3C6275-F6DD-4860-8D7A-AED70AE232E4}" type="presParOf" srcId="{9E8AAA4A-10EE-41D7-B6A5-9859C3DC0390}" destId="{F087B8EB-529D-4CCB-B31E-E318AAE4097D}" srcOrd="5" destOrd="0" presId="urn:microsoft.com/office/officeart/2009/3/layout/StepUpProcess"/>
    <dgm:cxn modelId="{4268F1F4-024E-41D8-8907-92CB3FEB18A9}" type="presParOf" srcId="{F087B8EB-529D-4CCB-B31E-E318AAE4097D}" destId="{E3A3EED5-3E16-426D-BA2C-73292DC028F6}" srcOrd="0" destOrd="0" presId="urn:microsoft.com/office/officeart/2009/3/layout/StepUpProcess"/>
    <dgm:cxn modelId="{CC599A04-1200-4599-84D6-FB74D034A1AA}" type="presParOf" srcId="{9E8AAA4A-10EE-41D7-B6A5-9859C3DC0390}" destId="{6B20D424-A1B7-44B9-9E45-8872ECF37E0A}" srcOrd="6" destOrd="0" presId="urn:microsoft.com/office/officeart/2009/3/layout/StepUpProcess"/>
    <dgm:cxn modelId="{F6AB293A-6F01-47ED-83A9-7112EF1E22B7}" type="presParOf" srcId="{6B20D424-A1B7-44B9-9E45-8872ECF37E0A}" destId="{C0E155D1-5CB5-47F0-B8E5-4F41C8EF891A}" srcOrd="0" destOrd="0" presId="urn:microsoft.com/office/officeart/2009/3/layout/StepUpProcess"/>
    <dgm:cxn modelId="{6031174B-1415-484A-87CE-D9E62C24467F}" type="presParOf" srcId="{6B20D424-A1B7-44B9-9E45-8872ECF37E0A}" destId="{A9D52DEE-4423-4655-A3CE-1F789C137A6B}"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DD3E410-67DF-4902-BFCF-9D39B842E2B0}" type="doc">
      <dgm:prSet loTypeId="urn:microsoft.com/office/officeart/2005/8/layout/arrow2" loCatId="process" qsTypeId="urn:microsoft.com/office/officeart/2005/8/quickstyle/3d3" qsCatId="3D" csTypeId="urn:microsoft.com/office/officeart/2005/8/colors/accent1_2" csCatId="accent1" phldr="1"/>
      <dgm:spPr/>
      <dgm:t>
        <a:bodyPr/>
        <a:lstStyle/>
        <a:p>
          <a:endParaRPr lang="en-US"/>
        </a:p>
      </dgm:t>
    </dgm:pt>
    <dgm:pt modelId="{5BE841AB-B071-4F90-A4C4-3070F64C9AED}">
      <dgm:prSet phldrT="[Text]"/>
      <dgm:spPr/>
      <dgm:t>
        <a:bodyPr/>
        <a:lstStyle/>
        <a:p>
          <a:r>
            <a:rPr lang="en-US" b="1" dirty="0" smtClean="0">
              <a:solidFill>
                <a:schemeClr val="tx2"/>
              </a:solidFill>
            </a:rPr>
            <a:t>Create standard core competencies</a:t>
          </a:r>
          <a:endParaRPr lang="en-US" b="1" dirty="0">
            <a:solidFill>
              <a:schemeClr val="tx2"/>
            </a:solidFill>
          </a:endParaRPr>
        </a:p>
      </dgm:t>
    </dgm:pt>
    <dgm:pt modelId="{97D5EEF8-C536-4FB8-833A-F9D6F51258A7}" type="parTrans" cxnId="{BF620B86-B81A-49B6-806E-B790FCA68495}">
      <dgm:prSet/>
      <dgm:spPr/>
      <dgm:t>
        <a:bodyPr/>
        <a:lstStyle/>
        <a:p>
          <a:endParaRPr lang="en-US"/>
        </a:p>
      </dgm:t>
    </dgm:pt>
    <dgm:pt modelId="{19BDB432-D65F-46EE-A1CA-37CC99CAA2FE}" type="sibTrans" cxnId="{BF620B86-B81A-49B6-806E-B790FCA68495}">
      <dgm:prSet/>
      <dgm:spPr/>
      <dgm:t>
        <a:bodyPr/>
        <a:lstStyle/>
        <a:p>
          <a:endParaRPr lang="en-US"/>
        </a:p>
      </dgm:t>
    </dgm:pt>
    <dgm:pt modelId="{61F5A623-E37F-4CDA-97DC-28B8656DF542}">
      <dgm:prSet phldrT="[Text]"/>
      <dgm:spPr/>
      <dgm:t>
        <a:bodyPr/>
        <a:lstStyle/>
        <a:p>
          <a:r>
            <a:rPr lang="en-US" b="1" dirty="0" smtClean="0">
              <a:solidFill>
                <a:schemeClr val="tx2"/>
              </a:solidFill>
            </a:rPr>
            <a:t>Develop standard training with certification</a:t>
          </a:r>
          <a:endParaRPr lang="en-US" b="1" dirty="0">
            <a:solidFill>
              <a:schemeClr val="tx2"/>
            </a:solidFill>
          </a:endParaRPr>
        </a:p>
      </dgm:t>
    </dgm:pt>
    <dgm:pt modelId="{F3C64E06-A640-4866-ABE0-781F4D078206}" type="parTrans" cxnId="{8BDB5505-7DC1-41DA-AE3E-E687F574C336}">
      <dgm:prSet/>
      <dgm:spPr/>
      <dgm:t>
        <a:bodyPr/>
        <a:lstStyle/>
        <a:p>
          <a:endParaRPr lang="en-US"/>
        </a:p>
      </dgm:t>
    </dgm:pt>
    <dgm:pt modelId="{11CAC524-3459-42EB-B785-3670A5443C49}" type="sibTrans" cxnId="{8BDB5505-7DC1-41DA-AE3E-E687F574C336}">
      <dgm:prSet/>
      <dgm:spPr/>
      <dgm:t>
        <a:bodyPr/>
        <a:lstStyle/>
        <a:p>
          <a:endParaRPr lang="en-US"/>
        </a:p>
      </dgm:t>
    </dgm:pt>
    <dgm:pt modelId="{F1444B0E-80EC-461F-9BEA-EAA92ECD9634}">
      <dgm:prSet phldrT="[Text]"/>
      <dgm:spPr/>
      <dgm:t>
        <a:bodyPr/>
        <a:lstStyle/>
        <a:p>
          <a:endParaRPr lang="en-US"/>
        </a:p>
      </dgm:t>
    </dgm:pt>
    <dgm:pt modelId="{B259F944-1496-405C-98DB-F72E9F7D5EFE}" type="parTrans" cxnId="{6206FD6A-B331-4F52-8391-C552EE689326}">
      <dgm:prSet/>
      <dgm:spPr/>
      <dgm:t>
        <a:bodyPr/>
        <a:lstStyle/>
        <a:p>
          <a:endParaRPr lang="en-US"/>
        </a:p>
      </dgm:t>
    </dgm:pt>
    <dgm:pt modelId="{24D55ED3-8041-4149-B26C-7595610942EE}" type="sibTrans" cxnId="{6206FD6A-B331-4F52-8391-C552EE689326}">
      <dgm:prSet/>
      <dgm:spPr/>
      <dgm:t>
        <a:bodyPr/>
        <a:lstStyle/>
        <a:p>
          <a:endParaRPr lang="en-US"/>
        </a:p>
      </dgm:t>
    </dgm:pt>
    <dgm:pt modelId="{FF6190C2-1FCC-4451-9493-49032D7CC9EC}">
      <dgm:prSet phldrT="[Text]"/>
      <dgm:spPr/>
      <dgm:t>
        <a:bodyPr/>
        <a:lstStyle/>
        <a:p>
          <a:r>
            <a:rPr lang="en-US" b="1" dirty="0" smtClean="0">
              <a:solidFill>
                <a:schemeClr val="tx2"/>
              </a:solidFill>
            </a:rPr>
            <a:t>Reduce health costs with dedicated workforce</a:t>
          </a:r>
          <a:endParaRPr lang="en-US" b="1" dirty="0">
            <a:solidFill>
              <a:schemeClr val="tx2"/>
            </a:solidFill>
          </a:endParaRPr>
        </a:p>
      </dgm:t>
    </dgm:pt>
    <dgm:pt modelId="{833C94AA-6987-4B8E-BCDC-1437B78A9F73}" type="parTrans" cxnId="{D2BBED7F-C486-43B7-9F66-F535B479A25B}">
      <dgm:prSet/>
      <dgm:spPr/>
      <dgm:t>
        <a:bodyPr/>
        <a:lstStyle/>
        <a:p>
          <a:endParaRPr lang="en-US"/>
        </a:p>
      </dgm:t>
    </dgm:pt>
    <dgm:pt modelId="{8EFD106B-1130-46A3-9A20-D61D3BCA258B}" type="sibTrans" cxnId="{D2BBED7F-C486-43B7-9F66-F535B479A25B}">
      <dgm:prSet/>
      <dgm:spPr/>
      <dgm:t>
        <a:bodyPr/>
        <a:lstStyle/>
        <a:p>
          <a:endParaRPr lang="en-US"/>
        </a:p>
      </dgm:t>
    </dgm:pt>
    <dgm:pt modelId="{11EFC8D7-6C69-44A9-A509-8A38FFC4CE6D}">
      <dgm:prSet phldrT="[Text]"/>
      <dgm:spPr/>
      <dgm:t>
        <a:bodyPr/>
        <a:lstStyle/>
        <a:p>
          <a:r>
            <a:rPr lang="en-US" b="1" dirty="0" smtClean="0">
              <a:solidFill>
                <a:schemeClr val="tx2"/>
              </a:solidFill>
            </a:rPr>
            <a:t>Adopt APHA definition of CHW</a:t>
          </a:r>
          <a:endParaRPr lang="en-US" b="1" dirty="0">
            <a:solidFill>
              <a:schemeClr val="tx2"/>
            </a:solidFill>
          </a:endParaRPr>
        </a:p>
      </dgm:t>
    </dgm:pt>
    <dgm:pt modelId="{CCD8725F-46CC-4439-8127-90F219C70B0F}" type="parTrans" cxnId="{71ADC69B-0F76-44E7-864C-B430E2BF0143}">
      <dgm:prSet/>
      <dgm:spPr/>
      <dgm:t>
        <a:bodyPr/>
        <a:lstStyle/>
        <a:p>
          <a:endParaRPr lang="en-US"/>
        </a:p>
      </dgm:t>
    </dgm:pt>
    <dgm:pt modelId="{DFEED925-2881-4A0F-AF7B-164799566834}" type="sibTrans" cxnId="{71ADC69B-0F76-44E7-864C-B430E2BF0143}">
      <dgm:prSet/>
      <dgm:spPr/>
      <dgm:t>
        <a:bodyPr/>
        <a:lstStyle/>
        <a:p>
          <a:endParaRPr lang="en-US"/>
        </a:p>
      </dgm:t>
    </dgm:pt>
    <dgm:pt modelId="{3CB34A7F-2228-4912-86CB-4638601017A9}">
      <dgm:prSet phldrT="[Text]"/>
      <dgm:spPr/>
      <dgm:t>
        <a:bodyPr/>
        <a:lstStyle/>
        <a:p>
          <a:r>
            <a:rPr lang="en-US" b="1" smtClean="0">
              <a:solidFill>
                <a:schemeClr val="tx2"/>
              </a:solidFill>
            </a:rPr>
            <a:t>Define scope of practice</a:t>
          </a:r>
          <a:endParaRPr lang="en-US" b="1" dirty="0">
            <a:solidFill>
              <a:schemeClr val="tx2"/>
            </a:solidFill>
          </a:endParaRPr>
        </a:p>
      </dgm:t>
    </dgm:pt>
    <dgm:pt modelId="{F448BAAA-B184-47CE-B2FC-834C24A85B4A}" type="parTrans" cxnId="{47E2BECD-ECF8-4C91-990E-2A0179FAFCAB}">
      <dgm:prSet/>
      <dgm:spPr/>
    </dgm:pt>
    <dgm:pt modelId="{A6DB273B-716A-4915-8A33-62D4F4762B21}" type="sibTrans" cxnId="{47E2BECD-ECF8-4C91-990E-2A0179FAFCAB}">
      <dgm:prSet/>
      <dgm:spPr/>
    </dgm:pt>
    <dgm:pt modelId="{23CE7CD1-5B2D-416B-B4BD-A408F70149B4}" type="pres">
      <dgm:prSet presAssocID="{3DD3E410-67DF-4902-BFCF-9D39B842E2B0}" presName="arrowDiagram" presStyleCnt="0">
        <dgm:presLayoutVars>
          <dgm:chMax val="5"/>
          <dgm:dir/>
          <dgm:resizeHandles val="exact"/>
        </dgm:presLayoutVars>
      </dgm:prSet>
      <dgm:spPr/>
      <dgm:t>
        <a:bodyPr/>
        <a:lstStyle/>
        <a:p>
          <a:endParaRPr lang="en-US"/>
        </a:p>
      </dgm:t>
    </dgm:pt>
    <dgm:pt modelId="{A376AE0E-044C-4DAF-9449-05814496E292}" type="pres">
      <dgm:prSet presAssocID="{3DD3E410-67DF-4902-BFCF-9D39B842E2B0}" presName="arrow" presStyleLbl="bgShp" presStyleIdx="0" presStyleCnt="1"/>
      <dgm:spPr>
        <a:solidFill>
          <a:schemeClr val="accent1">
            <a:lumMod val="40000"/>
            <a:lumOff val="60000"/>
          </a:schemeClr>
        </a:solidFill>
        <a:ln>
          <a:solidFill>
            <a:schemeClr val="tx2"/>
          </a:solidFill>
        </a:ln>
      </dgm:spPr>
      <dgm:t>
        <a:bodyPr/>
        <a:lstStyle/>
        <a:p>
          <a:endParaRPr lang="en-US"/>
        </a:p>
      </dgm:t>
    </dgm:pt>
    <dgm:pt modelId="{1F088FF4-E79A-474A-BE14-EF3F5A1037F1}" type="pres">
      <dgm:prSet presAssocID="{3DD3E410-67DF-4902-BFCF-9D39B842E2B0}" presName="arrowDiagram5" presStyleCnt="0"/>
      <dgm:spPr/>
    </dgm:pt>
    <dgm:pt modelId="{A112D9C4-1AD5-4F00-A7BB-F5C092A6C059}" type="pres">
      <dgm:prSet presAssocID="{11EFC8D7-6C69-44A9-A509-8A38FFC4CE6D}" presName="bullet5a" presStyleLbl="node1" presStyleIdx="0" presStyleCnt="5"/>
      <dgm:spPr/>
    </dgm:pt>
    <dgm:pt modelId="{1AB32075-ECC1-433E-8536-2009DF938EA0}" type="pres">
      <dgm:prSet presAssocID="{11EFC8D7-6C69-44A9-A509-8A38FFC4CE6D}" presName="textBox5a" presStyleLbl="revTx" presStyleIdx="0" presStyleCnt="5">
        <dgm:presLayoutVars>
          <dgm:bulletEnabled val="1"/>
        </dgm:presLayoutVars>
      </dgm:prSet>
      <dgm:spPr/>
      <dgm:t>
        <a:bodyPr/>
        <a:lstStyle/>
        <a:p>
          <a:endParaRPr lang="en-US"/>
        </a:p>
      </dgm:t>
    </dgm:pt>
    <dgm:pt modelId="{6D51A4A8-1E61-477D-95D2-0E5B55BC52A2}" type="pres">
      <dgm:prSet presAssocID="{3CB34A7F-2228-4912-86CB-4638601017A9}" presName="bullet5b" presStyleLbl="node1" presStyleIdx="1" presStyleCnt="5"/>
      <dgm:spPr/>
    </dgm:pt>
    <dgm:pt modelId="{C59CBC52-B5F4-42F9-A7ED-5D9225EFFA14}" type="pres">
      <dgm:prSet presAssocID="{3CB34A7F-2228-4912-86CB-4638601017A9}" presName="textBox5b" presStyleLbl="revTx" presStyleIdx="1" presStyleCnt="5">
        <dgm:presLayoutVars>
          <dgm:bulletEnabled val="1"/>
        </dgm:presLayoutVars>
      </dgm:prSet>
      <dgm:spPr/>
      <dgm:t>
        <a:bodyPr/>
        <a:lstStyle/>
        <a:p>
          <a:endParaRPr lang="en-US"/>
        </a:p>
      </dgm:t>
    </dgm:pt>
    <dgm:pt modelId="{01545A53-2095-412B-9DEC-ABAD817441B7}" type="pres">
      <dgm:prSet presAssocID="{5BE841AB-B071-4F90-A4C4-3070F64C9AED}" presName="bullet5c" presStyleLbl="node1" presStyleIdx="2" presStyleCnt="5"/>
      <dgm:spPr/>
    </dgm:pt>
    <dgm:pt modelId="{861D0C2A-7A26-409A-97A4-AAE209469E82}" type="pres">
      <dgm:prSet presAssocID="{5BE841AB-B071-4F90-A4C4-3070F64C9AED}" presName="textBox5c" presStyleLbl="revTx" presStyleIdx="2" presStyleCnt="5">
        <dgm:presLayoutVars>
          <dgm:bulletEnabled val="1"/>
        </dgm:presLayoutVars>
      </dgm:prSet>
      <dgm:spPr/>
      <dgm:t>
        <a:bodyPr/>
        <a:lstStyle/>
        <a:p>
          <a:endParaRPr lang="en-US"/>
        </a:p>
      </dgm:t>
    </dgm:pt>
    <dgm:pt modelId="{50BD2928-677F-4662-9A04-3DD13D732CDE}" type="pres">
      <dgm:prSet presAssocID="{61F5A623-E37F-4CDA-97DC-28B8656DF542}" presName="bullet5d" presStyleLbl="node1" presStyleIdx="3" presStyleCnt="5"/>
      <dgm:spPr/>
    </dgm:pt>
    <dgm:pt modelId="{37577A64-AE13-4AFB-9D48-0D95D6CE264E}" type="pres">
      <dgm:prSet presAssocID="{61F5A623-E37F-4CDA-97DC-28B8656DF542}" presName="textBox5d" presStyleLbl="revTx" presStyleIdx="3" presStyleCnt="5">
        <dgm:presLayoutVars>
          <dgm:bulletEnabled val="1"/>
        </dgm:presLayoutVars>
      </dgm:prSet>
      <dgm:spPr/>
      <dgm:t>
        <a:bodyPr/>
        <a:lstStyle/>
        <a:p>
          <a:endParaRPr lang="en-US"/>
        </a:p>
      </dgm:t>
    </dgm:pt>
    <dgm:pt modelId="{1ABA0F25-9ED0-491C-8399-71F21747FB17}" type="pres">
      <dgm:prSet presAssocID="{FF6190C2-1FCC-4451-9493-49032D7CC9EC}" presName="bullet5e" presStyleLbl="node1" presStyleIdx="4" presStyleCnt="5"/>
      <dgm:spPr/>
    </dgm:pt>
    <dgm:pt modelId="{8C39A959-892F-4A64-AB55-8C112C8421C7}" type="pres">
      <dgm:prSet presAssocID="{FF6190C2-1FCC-4451-9493-49032D7CC9EC}" presName="textBox5e" presStyleLbl="revTx" presStyleIdx="4" presStyleCnt="5">
        <dgm:presLayoutVars>
          <dgm:bulletEnabled val="1"/>
        </dgm:presLayoutVars>
      </dgm:prSet>
      <dgm:spPr/>
      <dgm:t>
        <a:bodyPr/>
        <a:lstStyle/>
        <a:p>
          <a:endParaRPr lang="en-US"/>
        </a:p>
      </dgm:t>
    </dgm:pt>
  </dgm:ptLst>
  <dgm:cxnLst>
    <dgm:cxn modelId="{6206FD6A-B331-4F52-8391-C552EE689326}" srcId="{3DD3E410-67DF-4902-BFCF-9D39B842E2B0}" destId="{F1444B0E-80EC-461F-9BEA-EAA92ECD9634}" srcOrd="5" destOrd="0" parTransId="{B259F944-1496-405C-98DB-F72E9F7D5EFE}" sibTransId="{24D55ED3-8041-4149-B26C-7595610942EE}"/>
    <dgm:cxn modelId="{286EF775-4EDE-43F4-9407-608281C9C453}" type="presOf" srcId="{61F5A623-E37F-4CDA-97DC-28B8656DF542}" destId="{37577A64-AE13-4AFB-9D48-0D95D6CE264E}" srcOrd="0" destOrd="0" presId="urn:microsoft.com/office/officeart/2005/8/layout/arrow2"/>
    <dgm:cxn modelId="{008B71EB-EFA1-4200-AB83-D9C674F14C43}" type="presOf" srcId="{3DD3E410-67DF-4902-BFCF-9D39B842E2B0}" destId="{23CE7CD1-5B2D-416B-B4BD-A408F70149B4}" srcOrd="0" destOrd="0" presId="urn:microsoft.com/office/officeart/2005/8/layout/arrow2"/>
    <dgm:cxn modelId="{BF620B86-B81A-49B6-806E-B790FCA68495}" srcId="{3DD3E410-67DF-4902-BFCF-9D39B842E2B0}" destId="{5BE841AB-B071-4F90-A4C4-3070F64C9AED}" srcOrd="2" destOrd="0" parTransId="{97D5EEF8-C536-4FB8-833A-F9D6F51258A7}" sibTransId="{19BDB432-D65F-46EE-A1CA-37CC99CAA2FE}"/>
    <dgm:cxn modelId="{8801B7D4-659F-4CAC-B8C6-C472E62FBBD2}" type="presOf" srcId="{FF6190C2-1FCC-4451-9493-49032D7CC9EC}" destId="{8C39A959-892F-4A64-AB55-8C112C8421C7}" srcOrd="0" destOrd="0" presId="urn:microsoft.com/office/officeart/2005/8/layout/arrow2"/>
    <dgm:cxn modelId="{D2BBED7F-C486-43B7-9F66-F535B479A25B}" srcId="{3DD3E410-67DF-4902-BFCF-9D39B842E2B0}" destId="{FF6190C2-1FCC-4451-9493-49032D7CC9EC}" srcOrd="4" destOrd="0" parTransId="{833C94AA-6987-4B8E-BCDC-1437B78A9F73}" sibTransId="{8EFD106B-1130-46A3-9A20-D61D3BCA258B}"/>
    <dgm:cxn modelId="{71ADC69B-0F76-44E7-864C-B430E2BF0143}" srcId="{3DD3E410-67DF-4902-BFCF-9D39B842E2B0}" destId="{11EFC8D7-6C69-44A9-A509-8A38FFC4CE6D}" srcOrd="0" destOrd="0" parTransId="{CCD8725F-46CC-4439-8127-90F219C70B0F}" sibTransId="{DFEED925-2881-4A0F-AF7B-164799566834}"/>
    <dgm:cxn modelId="{F9DC8A77-B1CA-4F0B-9BAC-37F7B084706D}" type="presOf" srcId="{5BE841AB-B071-4F90-A4C4-3070F64C9AED}" destId="{861D0C2A-7A26-409A-97A4-AAE209469E82}" srcOrd="0" destOrd="0" presId="urn:microsoft.com/office/officeart/2005/8/layout/arrow2"/>
    <dgm:cxn modelId="{3072B38B-E84E-48E7-898E-B50B17311239}" type="presOf" srcId="{11EFC8D7-6C69-44A9-A509-8A38FFC4CE6D}" destId="{1AB32075-ECC1-433E-8536-2009DF938EA0}" srcOrd="0" destOrd="0" presId="urn:microsoft.com/office/officeart/2005/8/layout/arrow2"/>
    <dgm:cxn modelId="{C4A82507-BC79-47B4-AA44-25AE697133B8}" type="presOf" srcId="{3CB34A7F-2228-4912-86CB-4638601017A9}" destId="{C59CBC52-B5F4-42F9-A7ED-5D9225EFFA14}" srcOrd="0" destOrd="0" presId="urn:microsoft.com/office/officeart/2005/8/layout/arrow2"/>
    <dgm:cxn modelId="{8BDB5505-7DC1-41DA-AE3E-E687F574C336}" srcId="{3DD3E410-67DF-4902-BFCF-9D39B842E2B0}" destId="{61F5A623-E37F-4CDA-97DC-28B8656DF542}" srcOrd="3" destOrd="0" parTransId="{F3C64E06-A640-4866-ABE0-781F4D078206}" sibTransId="{11CAC524-3459-42EB-B785-3670A5443C49}"/>
    <dgm:cxn modelId="{47E2BECD-ECF8-4C91-990E-2A0179FAFCAB}" srcId="{3DD3E410-67DF-4902-BFCF-9D39B842E2B0}" destId="{3CB34A7F-2228-4912-86CB-4638601017A9}" srcOrd="1" destOrd="0" parTransId="{F448BAAA-B184-47CE-B2FC-834C24A85B4A}" sibTransId="{A6DB273B-716A-4915-8A33-62D4F4762B21}"/>
    <dgm:cxn modelId="{34B9243A-CD0A-4DE3-B50F-9FCDC034EDF5}" type="presParOf" srcId="{23CE7CD1-5B2D-416B-B4BD-A408F70149B4}" destId="{A376AE0E-044C-4DAF-9449-05814496E292}" srcOrd="0" destOrd="0" presId="urn:microsoft.com/office/officeart/2005/8/layout/arrow2"/>
    <dgm:cxn modelId="{758D81F5-A33F-4C8E-AF9D-2AB984BB7FFD}" type="presParOf" srcId="{23CE7CD1-5B2D-416B-B4BD-A408F70149B4}" destId="{1F088FF4-E79A-474A-BE14-EF3F5A1037F1}" srcOrd="1" destOrd="0" presId="urn:microsoft.com/office/officeart/2005/8/layout/arrow2"/>
    <dgm:cxn modelId="{AACE7AA4-4D3E-4E74-8F71-56FD10935A25}" type="presParOf" srcId="{1F088FF4-E79A-474A-BE14-EF3F5A1037F1}" destId="{A112D9C4-1AD5-4F00-A7BB-F5C092A6C059}" srcOrd="0" destOrd="0" presId="urn:microsoft.com/office/officeart/2005/8/layout/arrow2"/>
    <dgm:cxn modelId="{C57B3D86-FF06-4963-8808-0BC0B095BFEF}" type="presParOf" srcId="{1F088FF4-E79A-474A-BE14-EF3F5A1037F1}" destId="{1AB32075-ECC1-433E-8536-2009DF938EA0}" srcOrd="1" destOrd="0" presId="urn:microsoft.com/office/officeart/2005/8/layout/arrow2"/>
    <dgm:cxn modelId="{9EB8FF55-7526-4F9C-B0E8-22AB6256281A}" type="presParOf" srcId="{1F088FF4-E79A-474A-BE14-EF3F5A1037F1}" destId="{6D51A4A8-1E61-477D-95D2-0E5B55BC52A2}" srcOrd="2" destOrd="0" presId="urn:microsoft.com/office/officeart/2005/8/layout/arrow2"/>
    <dgm:cxn modelId="{E8ED6E43-31A7-4F24-B009-1FBAF4C963CE}" type="presParOf" srcId="{1F088FF4-E79A-474A-BE14-EF3F5A1037F1}" destId="{C59CBC52-B5F4-42F9-A7ED-5D9225EFFA14}" srcOrd="3" destOrd="0" presId="urn:microsoft.com/office/officeart/2005/8/layout/arrow2"/>
    <dgm:cxn modelId="{9CE6D913-EB2B-489B-B46A-0F5BC9892F43}" type="presParOf" srcId="{1F088FF4-E79A-474A-BE14-EF3F5A1037F1}" destId="{01545A53-2095-412B-9DEC-ABAD817441B7}" srcOrd="4" destOrd="0" presId="urn:microsoft.com/office/officeart/2005/8/layout/arrow2"/>
    <dgm:cxn modelId="{EDE86B85-5275-4435-B2D2-79A143C72D90}" type="presParOf" srcId="{1F088FF4-E79A-474A-BE14-EF3F5A1037F1}" destId="{861D0C2A-7A26-409A-97A4-AAE209469E82}" srcOrd="5" destOrd="0" presId="urn:microsoft.com/office/officeart/2005/8/layout/arrow2"/>
    <dgm:cxn modelId="{E95EAE1B-414A-4891-A920-7781EB2483D0}" type="presParOf" srcId="{1F088FF4-E79A-474A-BE14-EF3F5A1037F1}" destId="{50BD2928-677F-4662-9A04-3DD13D732CDE}" srcOrd="6" destOrd="0" presId="urn:microsoft.com/office/officeart/2005/8/layout/arrow2"/>
    <dgm:cxn modelId="{C6B59F19-4BF9-41C6-8C7F-17AF43458425}" type="presParOf" srcId="{1F088FF4-E79A-474A-BE14-EF3F5A1037F1}" destId="{37577A64-AE13-4AFB-9D48-0D95D6CE264E}" srcOrd="7" destOrd="0" presId="urn:microsoft.com/office/officeart/2005/8/layout/arrow2"/>
    <dgm:cxn modelId="{A5B0AE24-E016-472C-A25E-8C985BCDE3C9}" type="presParOf" srcId="{1F088FF4-E79A-474A-BE14-EF3F5A1037F1}" destId="{1ABA0F25-9ED0-491C-8399-71F21747FB17}" srcOrd="8" destOrd="0" presId="urn:microsoft.com/office/officeart/2005/8/layout/arrow2"/>
    <dgm:cxn modelId="{4885D440-D5B1-4941-BAAA-863AC0F149BC}" type="presParOf" srcId="{1F088FF4-E79A-474A-BE14-EF3F5A1037F1}" destId="{8C39A959-892F-4A64-AB55-8C112C8421C7}"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99B388B-8A9A-499D-9D18-98E264DA4EDE}" type="doc">
      <dgm:prSet loTypeId="urn:microsoft.com/office/officeart/2005/8/layout/process4" loCatId="process" qsTypeId="urn:microsoft.com/office/officeart/2005/8/quickstyle/3d3" qsCatId="3D" csTypeId="urn:microsoft.com/office/officeart/2005/8/colors/accent1_2" csCatId="accent1" phldr="1"/>
      <dgm:spPr/>
      <dgm:t>
        <a:bodyPr/>
        <a:lstStyle/>
        <a:p>
          <a:endParaRPr lang="en-US"/>
        </a:p>
      </dgm:t>
    </dgm:pt>
    <dgm:pt modelId="{72DBFC49-9157-40AC-B140-B319405F07C7}">
      <dgm:prSet phldrT="[Text]" custT="1"/>
      <dgm:spPr/>
      <dgm:t>
        <a:bodyPr/>
        <a:lstStyle/>
        <a:p>
          <a:pPr algn="ctr"/>
          <a:r>
            <a:rPr lang="en-US" sz="4000" dirty="0" smtClean="0"/>
            <a:t>Approve Public Policy Recommendation presented to NE CHW Steering Committee </a:t>
          </a:r>
          <a:endParaRPr lang="en-US" sz="4000" dirty="0"/>
        </a:p>
      </dgm:t>
    </dgm:pt>
    <dgm:pt modelId="{5A0DA429-5CDA-48EE-ADB4-17CF42724DDD}" type="parTrans" cxnId="{B2ABE009-DEB6-468D-85DB-40E7DA8E305B}">
      <dgm:prSet/>
      <dgm:spPr/>
      <dgm:t>
        <a:bodyPr/>
        <a:lstStyle/>
        <a:p>
          <a:endParaRPr lang="en-US"/>
        </a:p>
      </dgm:t>
    </dgm:pt>
    <dgm:pt modelId="{250D39C1-8796-4C22-83B9-3B758C5EE8E3}" type="sibTrans" cxnId="{B2ABE009-DEB6-468D-85DB-40E7DA8E305B}">
      <dgm:prSet/>
      <dgm:spPr/>
      <dgm:t>
        <a:bodyPr/>
        <a:lstStyle/>
        <a:p>
          <a:endParaRPr lang="en-US"/>
        </a:p>
      </dgm:t>
    </dgm:pt>
    <dgm:pt modelId="{A4551D7D-75C9-4FF5-AC23-54DF7CE77474}">
      <dgm:prSet phldrT="[Text]"/>
      <dgm:spPr/>
      <dgm:t>
        <a:bodyPr/>
        <a:lstStyle/>
        <a:p>
          <a:r>
            <a:rPr lang="en-US" dirty="0" smtClean="0"/>
            <a:t>Establish and adopt standardization of community health worker training to meet the demands of population health by defining:</a:t>
          </a:r>
          <a:endParaRPr lang="en-US" dirty="0"/>
        </a:p>
      </dgm:t>
    </dgm:pt>
    <dgm:pt modelId="{119C8503-4495-47F8-8C69-2BECA99378EF}" type="parTrans" cxnId="{76858AAF-AC5F-4A4B-B6AB-13AC5E55CB49}">
      <dgm:prSet/>
      <dgm:spPr/>
      <dgm:t>
        <a:bodyPr/>
        <a:lstStyle/>
        <a:p>
          <a:endParaRPr lang="en-US"/>
        </a:p>
      </dgm:t>
    </dgm:pt>
    <dgm:pt modelId="{76F6F8CE-1A20-416B-88FC-1881E967E3D5}" type="sibTrans" cxnId="{76858AAF-AC5F-4A4B-B6AB-13AC5E55CB49}">
      <dgm:prSet/>
      <dgm:spPr/>
      <dgm:t>
        <a:bodyPr/>
        <a:lstStyle/>
        <a:p>
          <a:endParaRPr lang="en-US"/>
        </a:p>
      </dgm:t>
    </dgm:pt>
    <dgm:pt modelId="{79EACFE0-0500-4ED3-B7D8-0D6705DE3FF3}">
      <dgm:prSet phldrT="[Text]"/>
      <dgm:spPr/>
      <dgm:t>
        <a:bodyPr/>
        <a:lstStyle/>
        <a:p>
          <a:r>
            <a:rPr lang="en-US" dirty="0" smtClean="0">
              <a:solidFill>
                <a:schemeClr val="tx2"/>
              </a:solidFill>
            </a:rPr>
            <a:t>Scope of practice</a:t>
          </a:r>
          <a:endParaRPr lang="en-US" dirty="0">
            <a:solidFill>
              <a:schemeClr val="tx2"/>
            </a:solidFill>
          </a:endParaRPr>
        </a:p>
      </dgm:t>
    </dgm:pt>
    <dgm:pt modelId="{81C59D77-4EA3-4C40-AFC1-B683A04E4947}" type="parTrans" cxnId="{945BF6CF-DD0F-4C3C-BF4F-C73D9EF55F99}">
      <dgm:prSet/>
      <dgm:spPr/>
      <dgm:t>
        <a:bodyPr/>
        <a:lstStyle/>
        <a:p>
          <a:endParaRPr lang="en-US"/>
        </a:p>
      </dgm:t>
    </dgm:pt>
    <dgm:pt modelId="{29545835-C3A8-4DA0-964B-3D474E9D4B49}" type="sibTrans" cxnId="{945BF6CF-DD0F-4C3C-BF4F-C73D9EF55F99}">
      <dgm:prSet/>
      <dgm:spPr/>
      <dgm:t>
        <a:bodyPr/>
        <a:lstStyle/>
        <a:p>
          <a:endParaRPr lang="en-US"/>
        </a:p>
      </dgm:t>
    </dgm:pt>
    <dgm:pt modelId="{3E1E06AC-4844-45EE-A9BF-5441333241B9}">
      <dgm:prSet phldrT="[Text]"/>
      <dgm:spPr/>
      <dgm:t>
        <a:bodyPr/>
        <a:lstStyle/>
        <a:p>
          <a:r>
            <a:rPr lang="en-US" dirty="0" smtClean="0">
              <a:solidFill>
                <a:schemeClr val="tx2"/>
              </a:solidFill>
            </a:rPr>
            <a:t>Core competencies</a:t>
          </a:r>
          <a:endParaRPr lang="en-US" dirty="0">
            <a:solidFill>
              <a:schemeClr val="tx2"/>
            </a:solidFill>
          </a:endParaRPr>
        </a:p>
      </dgm:t>
    </dgm:pt>
    <dgm:pt modelId="{A5E2CF2C-E9DF-48EF-9ED4-5386441F61BE}" type="parTrans" cxnId="{0345FD4B-E2BC-45E5-9BEE-EC64467A3A0B}">
      <dgm:prSet/>
      <dgm:spPr/>
      <dgm:t>
        <a:bodyPr/>
        <a:lstStyle/>
        <a:p>
          <a:endParaRPr lang="en-US"/>
        </a:p>
      </dgm:t>
    </dgm:pt>
    <dgm:pt modelId="{9A81688F-8D61-494F-B364-FD59585BB9B2}" type="sibTrans" cxnId="{0345FD4B-E2BC-45E5-9BEE-EC64467A3A0B}">
      <dgm:prSet/>
      <dgm:spPr/>
      <dgm:t>
        <a:bodyPr/>
        <a:lstStyle/>
        <a:p>
          <a:endParaRPr lang="en-US"/>
        </a:p>
      </dgm:t>
    </dgm:pt>
    <dgm:pt modelId="{B0ACD7EC-F440-4241-9D1B-828C48E22287}">
      <dgm:prSet phldrT="[Text]"/>
      <dgm:spPr/>
      <dgm:t>
        <a:bodyPr/>
        <a:lstStyle/>
        <a:p>
          <a:r>
            <a:rPr lang="en-US" dirty="0" smtClean="0">
              <a:solidFill>
                <a:schemeClr val="tx2"/>
              </a:solidFill>
            </a:rPr>
            <a:t>Certification Standards</a:t>
          </a:r>
          <a:endParaRPr lang="en-US" dirty="0">
            <a:solidFill>
              <a:schemeClr val="tx2"/>
            </a:solidFill>
          </a:endParaRPr>
        </a:p>
      </dgm:t>
    </dgm:pt>
    <dgm:pt modelId="{5FDDF833-06B1-48FF-840E-4D82E7E74700}" type="parTrans" cxnId="{F4BC0189-FB5C-4F5E-B6FD-6FB38C2C323D}">
      <dgm:prSet/>
      <dgm:spPr/>
      <dgm:t>
        <a:bodyPr/>
        <a:lstStyle/>
        <a:p>
          <a:endParaRPr lang="en-US"/>
        </a:p>
      </dgm:t>
    </dgm:pt>
    <dgm:pt modelId="{AB6D5054-E65E-4800-BFEF-B9041BB3684A}" type="sibTrans" cxnId="{F4BC0189-FB5C-4F5E-B6FD-6FB38C2C323D}">
      <dgm:prSet/>
      <dgm:spPr/>
      <dgm:t>
        <a:bodyPr/>
        <a:lstStyle/>
        <a:p>
          <a:endParaRPr lang="en-US"/>
        </a:p>
      </dgm:t>
    </dgm:pt>
    <dgm:pt modelId="{85D255DA-78FE-49C1-8FB1-C3FB593E26B6}">
      <dgm:prSet phldrT="[Text]"/>
      <dgm:spPr/>
      <dgm:t>
        <a:bodyPr/>
        <a:lstStyle/>
        <a:p>
          <a:r>
            <a:rPr lang="en-US" dirty="0" smtClean="0">
              <a:solidFill>
                <a:schemeClr val="tx2"/>
              </a:solidFill>
            </a:rPr>
            <a:t>CHW Definition</a:t>
          </a:r>
          <a:endParaRPr lang="en-US" dirty="0">
            <a:solidFill>
              <a:schemeClr val="tx2"/>
            </a:solidFill>
          </a:endParaRPr>
        </a:p>
      </dgm:t>
    </dgm:pt>
    <dgm:pt modelId="{4D07FDD6-8086-4356-B300-A9B4E4C50DEC}" type="parTrans" cxnId="{155C0653-1C39-4CCF-A1D1-7D6CD48A51EE}">
      <dgm:prSet/>
      <dgm:spPr/>
      <dgm:t>
        <a:bodyPr/>
        <a:lstStyle/>
        <a:p>
          <a:endParaRPr lang="en-US"/>
        </a:p>
      </dgm:t>
    </dgm:pt>
    <dgm:pt modelId="{78AD39D4-0B6A-4ACC-8133-C228ADCD579A}" type="sibTrans" cxnId="{155C0653-1C39-4CCF-A1D1-7D6CD48A51EE}">
      <dgm:prSet/>
      <dgm:spPr/>
      <dgm:t>
        <a:bodyPr/>
        <a:lstStyle/>
        <a:p>
          <a:endParaRPr lang="en-US"/>
        </a:p>
      </dgm:t>
    </dgm:pt>
    <dgm:pt modelId="{AB9856B6-0B43-47FF-BCA9-4CE505551F3D}">
      <dgm:prSet phldrT="[Text]"/>
      <dgm:spPr/>
      <dgm:t>
        <a:bodyPr/>
        <a:lstStyle/>
        <a:p>
          <a:r>
            <a:rPr lang="en-US" dirty="0" smtClean="0">
              <a:solidFill>
                <a:schemeClr val="tx2"/>
              </a:solidFill>
            </a:rPr>
            <a:t>Recognize and Evaluate CHW workforce</a:t>
          </a:r>
          <a:endParaRPr lang="en-US" dirty="0">
            <a:solidFill>
              <a:schemeClr val="tx2"/>
            </a:solidFill>
          </a:endParaRPr>
        </a:p>
      </dgm:t>
    </dgm:pt>
    <dgm:pt modelId="{402B9916-6E42-4F1C-B473-5162E9A5B442}" type="parTrans" cxnId="{F23E4C5D-79BA-4A9E-A06B-A9534CDD67B6}">
      <dgm:prSet/>
      <dgm:spPr/>
      <dgm:t>
        <a:bodyPr/>
        <a:lstStyle/>
        <a:p>
          <a:endParaRPr lang="en-US"/>
        </a:p>
      </dgm:t>
    </dgm:pt>
    <dgm:pt modelId="{19011857-C059-4E71-AC95-0A90E01FA2F9}" type="sibTrans" cxnId="{F23E4C5D-79BA-4A9E-A06B-A9534CDD67B6}">
      <dgm:prSet/>
      <dgm:spPr/>
      <dgm:t>
        <a:bodyPr/>
        <a:lstStyle/>
        <a:p>
          <a:endParaRPr lang="en-US"/>
        </a:p>
      </dgm:t>
    </dgm:pt>
    <dgm:pt modelId="{0848D999-45A1-42B9-9730-BB2F9B8B1C8A}" type="pres">
      <dgm:prSet presAssocID="{C99B388B-8A9A-499D-9D18-98E264DA4EDE}" presName="Name0" presStyleCnt="0">
        <dgm:presLayoutVars>
          <dgm:dir/>
          <dgm:animLvl val="lvl"/>
          <dgm:resizeHandles val="exact"/>
        </dgm:presLayoutVars>
      </dgm:prSet>
      <dgm:spPr/>
      <dgm:t>
        <a:bodyPr/>
        <a:lstStyle/>
        <a:p>
          <a:endParaRPr lang="en-US"/>
        </a:p>
      </dgm:t>
    </dgm:pt>
    <dgm:pt modelId="{8476A84D-AC0E-40CC-A5E8-394F77D81075}" type="pres">
      <dgm:prSet presAssocID="{A4551D7D-75C9-4FF5-AC23-54DF7CE77474}" presName="boxAndChildren" presStyleCnt="0"/>
      <dgm:spPr/>
    </dgm:pt>
    <dgm:pt modelId="{5DE88DBA-3CD7-41F7-B68E-EF9BA7722DC6}" type="pres">
      <dgm:prSet presAssocID="{A4551D7D-75C9-4FF5-AC23-54DF7CE77474}" presName="parentTextBox" presStyleLbl="node1" presStyleIdx="0" presStyleCnt="2"/>
      <dgm:spPr/>
      <dgm:t>
        <a:bodyPr/>
        <a:lstStyle/>
        <a:p>
          <a:endParaRPr lang="en-US"/>
        </a:p>
      </dgm:t>
    </dgm:pt>
    <dgm:pt modelId="{D5180A92-0BF5-4BE4-A0D9-BE88EFDAE523}" type="pres">
      <dgm:prSet presAssocID="{A4551D7D-75C9-4FF5-AC23-54DF7CE77474}" presName="entireBox" presStyleLbl="node1" presStyleIdx="0" presStyleCnt="2"/>
      <dgm:spPr/>
      <dgm:t>
        <a:bodyPr/>
        <a:lstStyle/>
        <a:p>
          <a:endParaRPr lang="en-US"/>
        </a:p>
      </dgm:t>
    </dgm:pt>
    <dgm:pt modelId="{B0A62758-06C2-40C3-B89A-CF3DE8E882E2}" type="pres">
      <dgm:prSet presAssocID="{A4551D7D-75C9-4FF5-AC23-54DF7CE77474}" presName="descendantBox" presStyleCnt="0"/>
      <dgm:spPr/>
    </dgm:pt>
    <dgm:pt modelId="{D84E0F1D-94C6-4A5B-92D6-04BADBBAF310}" type="pres">
      <dgm:prSet presAssocID="{85D255DA-78FE-49C1-8FB1-C3FB593E26B6}" presName="childTextBox" presStyleLbl="fgAccFollowNode1" presStyleIdx="0" presStyleCnt="5">
        <dgm:presLayoutVars>
          <dgm:bulletEnabled val="1"/>
        </dgm:presLayoutVars>
      </dgm:prSet>
      <dgm:spPr/>
      <dgm:t>
        <a:bodyPr/>
        <a:lstStyle/>
        <a:p>
          <a:endParaRPr lang="en-US"/>
        </a:p>
      </dgm:t>
    </dgm:pt>
    <dgm:pt modelId="{FCBB93C7-8A12-4AE4-AAE2-1B12F7535219}" type="pres">
      <dgm:prSet presAssocID="{79EACFE0-0500-4ED3-B7D8-0D6705DE3FF3}" presName="childTextBox" presStyleLbl="fgAccFollowNode1" presStyleIdx="1" presStyleCnt="5">
        <dgm:presLayoutVars>
          <dgm:bulletEnabled val="1"/>
        </dgm:presLayoutVars>
      </dgm:prSet>
      <dgm:spPr/>
      <dgm:t>
        <a:bodyPr/>
        <a:lstStyle/>
        <a:p>
          <a:endParaRPr lang="en-US"/>
        </a:p>
      </dgm:t>
    </dgm:pt>
    <dgm:pt modelId="{E17C0F60-EB82-425B-8757-349CBE2024BF}" type="pres">
      <dgm:prSet presAssocID="{3E1E06AC-4844-45EE-A9BF-5441333241B9}" presName="childTextBox" presStyleLbl="fgAccFollowNode1" presStyleIdx="2" presStyleCnt="5">
        <dgm:presLayoutVars>
          <dgm:bulletEnabled val="1"/>
        </dgm:presLayoutVars>
      </dgm:prSet>
      <dgm:spPr/>
      <dgm:t>
        <a:bodyPr/>
        <a:lstStyle/>
        <a:p>
          <a:endParaRPr lang="en-US"/>
        </a:p>
      </dgm:t>
    </dgm:pt>
    <dgm:pt modelId="{2811E0B6-B889-4F75-A343-803814AFE9A0}" type="pres">
      <dgm:prSet presAssocID="{B0ACD7EC-F440-4241-9D1B-828C48E22287}" presName="childTextBox" presStyleLbl="fgAccFollowNode1" presStyleIdx="3" presStyleCnt="5">
        <dgm:presLayoutVars>
          <dgm:bulletEnabled val="1"/>
        </dgm:presLayoutVars>
      </dgm:prSet>
      <dgm:spPr/>
      <dgm:t>
        <a:bodyPr/>
        <a:lstStyle/>
        <a:p>
          <a:endParaRPr lang="en-US"/>
        </a:p>
      </dgm:t>
    </dgm:pt>
    <dgm:pt modelId="{143B4F7E-95F8-49A8-9CA5-322E4C654C2D}" type="pres">
      <dgm:prSet presAssocID="{AB9856B6-0B43-47FF-BCA9-4CE505551F3D}" presName="childTextBox" presStyleLbl="fgAccFollowNode1" presStyleIdx="4" presStyleCnt="5">
        <dgm:presLayoutVars>
          <dgm:bulletEnabled val="1"/>
        </dgm:presLayoutVars>
      </dgm:prSet>
      <dgm:spPr/>
      <dgm:t>
        <a:bodyPr/>
        <a:lstStyle/>
        <a:p>
          <a:endParaRPr lang="en-US"/>
        </a:p>
      </dgm:t>
    </dgm:pt>
    <dgm:pt modelId="{88964F8E-94B2-4E07-953B-766F2F9C36D5}" type="pres">
      <dgm:prSet presAssocID="{250D39C1-8796-4C22-83B9-3B758C5EE8E3}" presName="sp" presStyleCnt="0"/>
      <dgm:spPr/>
    </dgm:pt>
    <dgm:pt modelId="{70787BBD-BC87-4A70-B0DB-60516B2A1231}" type="pres">
      <dgm:prSet presAssocID="{72DBFC49-9157-40AC-B140-B319405F07C7}" presName="arrowAndChildren" presStyleCnt="0"/>
      <dgm:spPr/>
    </dgm:pt>
    <dgm:pt modelId="{2BDCCDE2-DFF9-485D-AD1E-26240BC186A8}" type="pres">
      <dgm:prSet presAssocID="{72DBFC49-9157-40AC-B140-B319405F07C7}" presName="parentTextArrow" presStyleLbl="node1" presStyleIdx="1" presStyleCnt="2"/>
      <dgm:spPr/>
      <dgm:t>
        <a:bodyPr/>
        <a:lstStyle/>
        <a:p>
          <a:endParaRPr lang="en-US"/>
        </a:p>
      </dgm:t>
    </dgm:pt>
  </dgm:ptLst>
  <dgm:cxnLst>
    <dgm:cxn modelId="{76858AAF-AC5F-4A4B-B6AB-13AC5E55CB49}" srcId="{C99B388B-8A9A-499D-9D18-98E264DA4EDE}" destId="{A4551D7D-75C9-4FF5-AC23-54DF7CE77474}" srcOrd="1" destOrd="0" parTransId="{119C8503-4495-47F8-8C69-2BECA99378EF}" sibTransId="{76F6F8CE-1A20-416B-88FC-1881E967E3D5}"/>
    <dgm:cxn modelId="{5BF63F86-D2B6-4196-939E-D87DFD8F9FB3}" type="presOf" srcId="{B0ACD7EC-F440-4241-9D1B-828C48E22287}" destId="{2811E0B6-B889-4F75-A343-803814AFE9A0}" srcOrd="0" destOrd="0" presId="urn:microsoft.com/office/officeart/2005/8/layout/process4"/>
    <dgm:cxn modelId="{F4BC0189-FB5C-4F5E-B6FD-6FB38C2C323D}" srcId="{A4551D7D-75C9-4FF5-AC23-54DF7CE77474}" destId="{B0ACD7EC-F440-4241-9D1B-828C48E22287}" srcOrd="3" destOrd="0" parTransId="{5FDDF833-06B1-48FF-840E-4D82E7E74700}" sibTransId="{AB6D5054-E65E-4800-BFEF-B9041BB3684A}"/>
    <dgm:cxn modelId="{04555E6B-9E14-4F87-A9AD-0ADEE4B6490D}" type="presOf" srcId="{C99B388B-8A9A-499D-9D18-98E264DA4EDE}" destId="{0848D999-45A1-42B9-9730-BB2F9B8B1C8A}" srcOrd="0" destOrd="0" presId="urn:microsoft.com/office/officeart/2005/8/layout/process4"/>
    <dgm:cxn modelId="{945BF6CF-DD0F-4C3C-BF4F-C73D9EF55F99}" srcId="{A4551D7D-75C9-4FF5-AC23-54DF7CE77474}" destId="{79EACFE0-0500-4ED3-B7D8-0D6705DE3FF3}" srcOrd="1" destOrd="0" parTransId="{81C59D77-4EA3-4C40-AFC1-B683A04E4947}" sibTransId="{29545835-C3A8-4DA0-964B-3D474E9D4B49}"/>
    <dgm:cxn modelId="{155C0653-1C39-4CCF-A1D1-7D6CD48A51EE}" srcId="{A4551D7D-75C9-4FF5-AC23-54DF7CE77474}" destId="{85D255DA-78FE-49C1-8FB1-C3FB593E26B6}" srcOrd="0" destOrd="0" parTransId="{4D07FDD6-8086-4356-B300-A9B4E4C50DEC}" sibTransId="{78AD39D4-0B6A-4ACC-8133-C228ADCD579A}"/>
    <dgm:cxn modelId="{F23E4C5D-79BA-4A9E-A06B-A9534CDD67B6}" srcId="{A4551D7D-75C9-4FF5-AC23-54DF7CE77474}" destId="{AB9856B6-0B43-47FF-BCA9-4CE505551F3D}" srcOrd="4" destOrd="0" parTransId="{402B9916-6E42-4F1C-B473-5162E9A5B442}" sibTransId="{19011857-C059-4E71-AC95-0A90E01FA2F9}"/>
    <dgm:cxn modelId="{5E1D9861-D1E6-4088-843C-7EE505FF98B2}" type="presOf" srcId="{A4551D7D-75C9-4FF5-AC23-54DF7CE77474}" destId="{D5180A92-0BF5-4BE4-A0D9-BE88EFDAE523}" srcOrd="1" destOrd="0" presId="urn:microsoft.com/office/officeart/2005/8/layout/process4"/>
    <dgm:cxn modelId="{2B90F492-EFC8-4F48-80B5-9718B1657AF6}" type="presOf" srcId="{A4551D7D-75C9-4FF5-AC23-54DF7CE77474}" destId="{5DE88DBA-3CD7-41F7-B68E-EF9BA7722DC6}" srcOrd="0" destOrd="0" presId="urn:microsoft.com/office/officeart/2005/8/layout/process4"/>
    <dgm:cxn modelId="{87514CC5-43F5-4974-A2F2-9A810FE1F266}" type="presOf" srcId="{AB9856B6-0B43-47FF-BCA9-4CE505551F3D}" destId="{143B4F7E-95F8-49A8-9CA5-322E4C654C2D}" srcOrd="0" destOrd="0" presId="urn:microsoft.com/office/officeart/2005/8/layout/process4"/>
    <dgm:cxn modelId="{7FE2B00E-060A-420F-838D-7551F311DB73}" type="presOf" srcId="{72DBFC49-9157-40AC-B140-B319405F07C7}" destId="{2BDCCDE2-DFF9-485D-AD1E-26240BC186A8}" srcOrd="0" destOrd="0" presId="urn:microsoft.com/office/officeart/2005/8/layout/process4"/>
    <dgm:cxn modelId="{B2ABE009-DEB6-468D-85DB-40E7DA8E305B}" srcId="{C99B388B-8A9A-499D-9D18-98E264DA4EDE}" destId="{72DBFC49-9157-40AC-B140-B319405F07C7}" srcOrd="0" destOrd="0" parTransId="{5A0DA429-5CDA-48EE-ADB4-17CF42724DDD}" sibTransId="{250D39C1-8796-4C22-83B9-3B758C5EE8E3}"/>
    <dgm:cxn modelId="{55BFC5A5-5B20-43B3-B25D-0AF728CD9843}" type="presOf" srcId="{3E1E06AC-4844-45EE-A9BF-5441333241B9}" destId="{E17C0F60-EB82-425B-8757-349CBE2024BF}" srcOrd="0" destOrd="0" presId="urn:microsoft.com/office/officeart/2005/8/layout/process4"/>
    <dgm:cxn modelId="{0345FD4B-E2BC-45E5-9BEE-EC64467A3A0B}" srcId="{A4551D7D-75C9-4FF5-AC23-54DF7CE77474}" destId="{3E1E06AC-4844-45EE-A9BF-5441333241B9}" srcOrd="2" destOrd="0" parTransId="{A5E2CF2C-E9DF-48EF-9ED4-5386441F61BE}" sibTransId="{9A81688F-8D61-494F-B364-FD59585BB9B2}"/>
    <dgm:cxn modelId="{CA48768C-555C-45CB-ABB8-7804AE9A12AF}" type="presOf" srcId="{79EACFE0-0500-4ED3-B7D8-0D6705DE3FF3}" destId="{FCBB93C7-8A12-4AE4-AAE2-1B12F7535219}" srcOrd="0" destOrd="0" presId="urn:microsoft.com/office/officeart/2005/8/layout/process4"/>
    <dgm:cxn modelId="{76AA02B4-A5A2-4B7C-8822-07E8D64A0E1D}" type="presOf" srcId="{85D255DA-78FE-49C1-8FB1-C3FB593E26B6}" destId="{D84E0F1D-94C6-4A5B-92D6-04BADBBAF310}" srcOrd="0" destOrd="0" presId="urn:microsoft.com/office/officeart/2005/8/layout/process4"/>
    <dgm:cxn modelId="{DB5F6A3D-3B79-4401-8F86-92C5A72C803A}" type="presParOf" srcId="{0848D999-45A1-42B9-9730-BB2F9B8B1C8A}" destId="{8476A84D-AC0E-40CC-A5E8-394F77D81075}" srcOrd="0" destOrd="0" presId="urn:microsoft.com/office/officeart/2005/8/layout/process4"/>
    <dgm:cxn modelId="{68B3A67C-583F-4C97-95BF-925F18DE8098}" type="presParOf" srcId="{8476A84D-AC0E-40CC-A5E8-394F77D81075}" destId="{5DE88DBA-3CD7-41F7-B68E-EF9BA7722DC6}" srcOrd="0" destOrd="0" presId="urn:microsoft.com/office/officeart/2005/8/layout/process4"/>
    <dgm:cxn modelId="{201EBE62-F027-4A3C-A1D9-FAC2DFDCBFD3}" type="presParOf" srcId="{8476A84D-AC0E-40CC-A5E8-394F77D81075}" destId="{D5180A92-0BF5-4BE4-A0D9-BE88EFDAE523}" srcOrd="1" destOrd="0" presId="urn:microsoft.com/office/officeart/2005/8/layout/process4"/>
    <dgm:cxn modelId="{426A929F-D65C-4A20-BCD7-5841BC2A54FC}" type="presParOf" srcId="{8476A84D-AC0E-40CC-A5E8-394F77D81075}" destId="{B0A62758-06C2-40C3-B89A-CF3DE8E882E2}" srcOrd="2" destOrd="0" presId="urn:microsoft.com/office/officeart/2005/8/layout/process4"/>
    <dgm:cxn modelId="{0D7C78F2-75DC-4037-9D10-236B30CCBFE2}" type="presParOf" srcId="{B0A62758-06C2-40C3-B89A-CF3DE8E882E2}" destId="{D84E0F1D-94C6-4A5B-92D6-04BADBBAF310}" srcOrd="0" destOrd="0" presId="urn:microsoft.com/office/officeart/2005/8/layout/process4"/>
    <dgm:cxn modelId="{5A02DD71-C3B9-4CC7-B8AC-C94479CC5BC7}" type="presParOf" srcId="{B0A62758-06C2-40C3-B89A-CF3DE8E882E2}" destId="{FCBB93C7-8A12-4AE4-AAE2-1B12F7535219}" srcOrd="1" destOrd="0" presId="urn:microsoft.com/office/officeart/2005/8/layout/process4"/>
    <dgm:cxn modelId="{5458FF24-18E7-4A5D-8FB4-5E6579A799F7}" type="presParOf" srcId="{B0A62758-06C2-40C3-B89A-CF3DE8E882E2}" destId="{E17C0F60-EB82-425B-8757-349CBE2024BF}" srcOrd="2" destOrd="0" presId="urn:microsoft.com/office/officeart/2005/8/layout/process4"/>
    <dgm:cxn modelId="{9A1D2455-3B79-4139-9CA5-FB0CC5800376}" type="presParOf" srcId="{B0A62758-06C2-40C3-B89A-CF3DE8E882E2}" destId="{2811E0B6-B889-4F75-A343-803814AFE9A0}" srcOrd="3" destOrd="0" presId="urn:microsoft.com/office/officeart/2005/8/layout/process4"/>
    <dgm:cxn modelId="{095DBC85-F055-444F-AD45-8EB58ED2ADF1}" type="presParOf" srcId="{B0A62758-06C2-40C3-B89A-CF3DE8E882E2}" destId="{143B4F7E-95F8-49A8-9CA5-322E4C654C2D}" srcOrd="4" destOrd="0" presId="urn:microsoft.com/office/officeart/2005/8/layout/process4"/>
    <dgm:cxn modelId="{41FA48FC-9F03-43DE-B628-9D61958F8B98}" type="presParOf" srcId="{0848D999-45A1-42B9-9730-BB2F9B8B1C8A}" destId="{88964F8E-94B2-4E07-953B-766F2F9C36D5}" srcOrd="1" destOrd="0" presId="urn:microsoft.com/office/officeart/2005/8/layout/process4"/>
    <dgm:cxn modelId="{47407DE4-745B-4AA3-AF13-685E0BB5685B}" type="presParOf" srcId="{0848D999-45A1-42B9-9730-BB2F9B8B1C8A}" destId="{70787BBD-BC87-4A70-B0DB-60516B2A1231}" srcOrd="2" destOrd="0" presId="urn:microsoft.com/office/officeart/2005/8/layout/process4"/>
    <dgm:cxn modelId="{F4FAC802-4EB2-403D-BB30-08E7F0BCBE33}" type="presParOf" srcId="{70787BBD-BC87-4A70-B0DB-60516B2A1231}" destId="{2BDCCDE2-DFF9-485D-AD1E-26240BC186A8}"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E61702D-8098-46D3-84A6-AD667491CD99}" type="doc">
      <dgm:prSet loTypeId="urn:microsoft.com/office/officeart/2005/8/layout/radial3" loCatId="cycle" qsTypeId="urn:microsoft.com/office/officeart/2005/8/quickstyle/3d3" qsCatId="3D" csTypeId="urn:microsoft.com/office/officeart/2005/8/colors/accent1_2" csCatId="accent1" phldr="1"/>
      <dgm:spPr/>
      <dgm:t>
        <a:bodyPr/>
        <a:lstStyle/>
        <a:p>
          <a:endParaRPr lang="en-US"/>
        </a:p>
      </dgm:t>
    </dgm:pt>
    <dgm:pt modelId="{A26F401D-FA8F-4CBA-A28E-F5B419CFCD5E}">
      <dgm:prSet phldrT="[Text]"/>
      <dgm:spPr/>
      <dgm:t>
        <a:bodyPr/>
        <a:lstStyle/>
        <a:p>
          <a:r>
            <a:rPr lang="en-US" b="1" dirty="0" smtClean="0">
              <a:solidFill>
                <a:schemeClr val="tx2"/>
              </a:solidFill>
            </a:rPr>
            <a:t>Scope of Practice</a:t>
          </a:r>
          <a:endParaRPr lang="en-US" b="1" dirty="0">
            <a:solidFill>
              <a:schemeClr val="tx2"/>
            </a:solidFill>
          </a:endParaRPr>
        </a:p>
      </dgm:t>
    </dgm:pt>
    <dgm:pt modelId="{7C3E88CA-4D1C-41DC-9FF5-E5A88549F90A}" type="parTrans" cxnId="{BA7BDA42-2183-4D60-922A-CF59E35149B4}">
      <dgm:prSet/>
      <dgm:spPr/>
      <dgm:t>
        <a:bodyPr/>
        <a:lstStyle/>
        <a:p>
          <a:endParaRPr lang="en-US"/>
        </a:p>
      </dgm:t>
    </dgm:pt>
    <dgm:pt modelId="{D4374C40-ED0F-4532-BD49-9727039B3E81}" type="sibTrans" cxnId="{BA7BDA42-2183-4D60-922A-CF59E35149B4}">
      <dgm:prSet/>
      <dgm:spPr/>
      <dgm:t>
        <a:bodyPr/>
        <a:lstStyle/>
        <a:p>
          <a:endParaRPr lang="en-US"/>
        </a:p>
      </dgm:t>
    </dgm:pt>
    <dgm:pt modelId="{65598C95-F0A5-48E0-BD01-78C70CB0C1B6}">
      <dgm:prSet phldrT="[Text]" custT="1"/>
      <dgm:spPr/>
      <dgm:t>
        <a:bodyPr/>
        <a:lstStyle/>
        <a:p>
          <a:r>
            <a:rPr lang="en-US" sz="1200" b="1" dirty="0" smtClean="0">
              <a:solidFill>
                <a:schemeClr val="tx2"/>
              </a:solidFill>
            </a:rPr>
            <a:t>Bridging/cultural mediation between communities</a:t>
          </a:r>
        </a:p>
        <a:p>
          <a:r>
            <a:rPr lang="en-US" sz="1200" b="1" dirty="0" smtClean="0">
              <a:solidFill>
                <a:schemeClr val="tx2"/>
              </a:solidFill>
            </a:rPr>
            <a:t> and the health care systems</a:t>
          </a:r>
          <a:endParaRPr lang="en-US" sz="1200" b="1" dirty="0">
            <a:solidFill>
              <a:schemeClr val="tx2"/>
            </a:solidFill>
          </a:endParaRPr>
        </a:p>
      </dgm:t>
    </dgm:pt>
    <dgm:pt modelId="{49204765-B7CD-4A52-AA46-64E52B22600E}" type="parTrans" cxnId="{FAF65E11-4069-4670-B1DA-FF40D1483B7D}">
      <dgm:prSet/>
      <dgm:spPr/>
      <dgm:t>
        <a:bodyPr/>
        <a:lstStyle/>
        <a:p>
          <a:endParaRPr lang="en-US"/>
        </a:p>
      </dgm:t>
    </dgm:pt>
    <dgm:pt modelId="{BDB79DCC-D2C7-4131-B276-1D86AB960CEE}" type="sibTrans" cxnId="{FAF65E11-4069-4670-B1DA-FF40D1483B7D}">
      <dgm:prSet/>
      <dgm:spPr/>
      <dgm:t>
        <a:bodyPr/>
        <a:lstStyle/>
        <a:p>
          <a:endParaRPr lang="en-US"/>
        </a:p>
      </dgm:t>
    </dgm:pt>
    <dgm:pt modelId="{E71678AF-23AD-4D82-B973-9FA4C50D6104}">
      <dgm:prSet phldrT="[Text]" custT="1"/>
      <dgm:spPr/>
      <dgm:t>
        <a:bodyPr/>
        <a:lstStyle/>
        <a:p>
          <a:r>
            <a:rPr lang="en-US" sz="1200" b="1" dirty="0" smtClean="0">
              <a:solidFill>
                <a:schemeClr val="tx2"/>
              </a:solidFill>
            </a:rPr>
            <a:t>Provide culturally appropriate and accessible health education and information</a:t>
          </a:r>
          <a:endParaRPr lang="en-US" sz="1200" b="1" dirty="0">
            <a:solidFill>
              <a:schemeClr val="tx2"/>
            </a:solidFill>
          </a:endParaRPr>
        </a:p>
      </dgm:t>
    </dgm:pt>
    <dgm:pt modelId="{DE236690-6229-4748-954E-1C3CC9D7EED5}" type="parTrans" cxnId="{F3BBB43D-5D83-4193-A9D1-BCA2F3F24098}">
      <dgm:prSet/>
      <dgm:spPr/>
      <dgm:t>
        <a:bodyPr/>
        <a:lstStyle/>
        <a:p>
          <a:endParaRPr lang="en-US"/>
        </a:p>
      </dgm:t>
    </dgm:pt>
    <dgm:pt modelId="{9D1817F3-0721-402E-AC59-9F13EBC2150A}" type="sibTrans" cxnId="{F3BBB43D-5D83-4193-A9D1-BCA2F3F24098}">
      <dgm:prSet/>
      <dgm:spPr/>
      <dgm:t>
        <a:bodyPr/>
        <a:lstStyle/>
        <a:p>
          <a:endParaRPr lang="en-US"/>
        </a:p>
      </dgm:t>
    </dgm:pt>
    <dgm:pt modelId="{4AAD82CD-EE58-4342-8425-5D235719A001}">
      <dgm:prSet phldrT="[Text]" custT="1"/>
      <dgm:spPr/>
      <dgm:t>
        <a:bodyPr/>
        <a:lstStyle/>
        <a:p>
          <a:r>
            <a:rPr lang="en-US" sz="1200" b="1" dirty="0" smtClean="0">
              <a:solidFill>
                <a:schemeClr val="tx2"/>
              </a:solidFill>
            </a:rPr>
            <a:t>Assuring that people get the services they need</a:t>
          </a:r>
          <a:endParaRPr lang="en-US" sz="1200" b="1" dirty="0">
            <a:solidFill>
              <a:schemeClr val="tx2"/>
            </a:solidFill>
          </a:endParaRPr>
        </a:p>
      </dgm:t>
    </dgm:pt>
    <dgm:pt modelId="{0F37FD7F-1F76-427F-9AFB-DA011A71E511}" type="parTrans" cxnId="{F4D3E297-D4EA-4345-BD66-70107E40ACD5}">
      <dgm:prSet/>
      <dgm:spPr/>
      <dgm:t>
        <a:bodyPr/>
        <a:lstStyle/>
        <a:p>
          <a:endParaRPr lang="en-US"/>
        </a:p>
      </dgm:t>
    </dgm:pt>
    <dgm:pt modelId="{20C30FAD-4CC8-43D0-AC17-93AC3D68CEE0}" type="sibTrans" cxnId="{F4D3E297-D4EA-4345-BD66-70107E40ACD5}">
      <dgm:prSet/>
      <dgm:spPr/>
      <dgm:t>
        <a:bodyPr/>
        <a:lstStyle/>
        <a:p>
          <a:endParaRPr lang="en-US"/>
        </a:p>
      </dgm:t>
    </dgm:pt>
    <dgm:pt modelId="{F7C6A1D3-466F-4721-B8BF-F98BC9301CD9}">
      <dgm:prSet phldrT="[Text]" custT="1"/>
      <dgm:spPr/>
      <dgm:t>
        <a:bodyPr/>
        <a:lstStyle/>
        <a:p>
          <a:r>
            <a:rPr lang="en-US" sz="1200" b="1" dirty="0" smtClean="0">
              <a:solidFill>
                <a:schemeClr val="tx2"/>
              </a:solidFill>
            </a:rPr>
            <a:t>Providing informal counseling and social support</a:t>
          </a:r>
          <a:endParaRPr lang="en-US" sz="1200" b="1" dirty="0">
            <a:solidFill>
              <a:schemeClr val="tx2"/>
            </a:solidFill>
          </a:endParaRPr>
        </a:p>
      </dgm:t>
    </dgm:pt>
    <dgm:pt modelId="{C5692465-2B59-4507-8E21-D288821A2280}" type="parTrans" cxnId="{5AE3009A-EE10-4EB5-91F9-313B645093C3}">
      <dgm:prSet/>
      <dgm:spPr/>
      <dgm:t>
        <a:bodyPr/>
        <a:lstStyle/>
        <a:p>
          <a:endParaRPr lang="en-US"/>
        </a:p>
      </dgm:t>
    </dgm:pt>
    <dgm:pt modelId="{3AECF7FF-5BBA-478D-820C-927CE946676B}" type="sibTrans" cxnId="{5AE3009A-EE10-4EB5-91F9-313B645093C3}">
      <dgm:prSet/>
      <dgm:spPr/>
      <dgm:t>
        <a:bodyPr/>
        <a:lstStyle/>
        <a:p>
          <a:endParaRPr lang="en-US"/>
        </a:p>
      </dgm:t>
    </dgm:pt>
    <dgm:pt modelId="{10BF8AE7-BB8A-4F37-A432-79D7A5A0D0B0}">
      <dgm:prSet phldrT="[Text]" custT="1"/>
      <dgm:spPr/>
      <dgm:t>
        <a:bodyPr/>
        <a:lstStyle/>
        <a:p>
          <a:r>
            <a:rPr lang="en-US" sz="1200" b="1" dirty="0" smtClean="0">
              <a:solidFill>
                <a:schemeClr val="tx2"/>
              </a:solidFill>
            </a:rPr>
            <a:t>Advocating for individuals and   community needs</a:t>
          </a:r>
          <a:endParaRPr lang="en-US" sz="1200" b="1" dirty="0">
            <a:solidFill>
              <a:schemeClr val="tx2"/>
            </a:solidFill>
          </a:endParaRPr>
        </a:p>
      </dgm:t>
    </dgm:pt>
    <dgm:pt modelId="{BBCAD6DB-C0BD-49C9-BBBE-4627A8A1ADC0}" type="parTrans" cxnId="{8DD3A011-D0C1-49E8-BCB7-A025454C0FF9}">
      <dgm:prSet/>
      <dgm:spPr/>
      <dgm:t>
        <a:bodyPr/>
        <a:lstStyle/>
        <a:p>
          <a:endParaRPr lang="en-US"/>
        </a:p>
      </dgm:t>
    </dgm:pt>
    <dgm:pt modelId="{51EAB3F6-F792-46F6-8F91-E5E4F9FAB361}" type="sibTrans" cxnId="{8DD3A011-D0C1-49E8-BCB7-A025454C0FF9}">
      <dgm:prSet/>
      <dgm:spPr/>
      <dgm:t>
        <a:bodyPr/>
        <a:lstStyle/>
        <a:p>
          <a:endParaRPr lang="en-US"/>
        </a:p>
      </dgm:t>
    </dgm:pt>
    <dgm:pt modelId="{F8C3D498-9C50-4F04-8542-5260FC70872E}">
      <dgm:prSet phldrT="[Text]" custT="1"/>
      <dgm:spPr/>
      <dgm:t>
        <a:bodyPr/>
        <a:lstStyle/>
        <a:p>
          <a:r>
            <a:rPr lang="en-US" sz="1200" b="1" dirty="0" smtClean="0">
              <a:solidFill>
                <a:schemeClr val="tx2"/>
              </a:solidFill>
            </a:rPr>
            <a:t>Provide direct services</a:t>
          </a:r>
          <a:endParaRPr lang="en-US" sz="1200" b="1" dirty="0">
            <a:solidFill>
              <a:schemeClr val="tx2"/>
            </a:solidFill>
          </a:endParaRPr>
        </a:p>
      </dgm:t>
    </dgm:pt>
    <dgm:pt modelId="{1213B5AF-6A08-464C-9014-24DA9A80C477}" type="parTrans" cxnId="{2D6C6176-B67D-4EE9-BAE4-769D4854C47C}">
      <dgm:prSet/>
      <dgm:spPr/>
      <dgm:t>
        <a:bodyPr/>
        <a:lstStyle/>
        <a:p>
          <a:endParaRPr lang="en-US"/>
        </a:p>
      </dgm:t>
    </dgm:pt>
    <dgm:pt modelId="{ED509910-7B55-4A35-9051-85FEE21DC635}" type="sibTrans" cxnId="{2D6C6176-B67D-4EE9-BAE4-769D4854C47C}">
      <dgm:prSet/>
      <dgm:spPr/>
      <dgm:t>
        <a:bodyPr/>
        <a:lstStyle/>
        <a:p>
          <a:endParaRPr lang="en-US"/>
        </a:p>
      </dgm:t>
    </dgm:pt>
    <dgm:pt modelId="{B80BB568-2473-42C9-93DA-0F6EF93A1179}">
      <dgm:prSet phldrT="[Text]" custT="1"/>
      <dgm:spPr/>
      <dgm:t>
        <a:bodyPr/>
        <a:lstStyle/>
        <a:p>
          <a:endParaRPr lang="en-US" sz="1200" b="1" dirty="0" smtClean="0"/>
        </a:p>
        <a:p>
          <a:r>
            <a:rPr lang="en-US" sz="1200" b="1" dirty="0" smtClean="0">
              <a:solidFill>
                <a:schemeClr val="tx2"/>
              </a:solidFill>
            </a:rPr>
            <a:t>Build</a:t>
          </a:r>
        </a:p>
        <a:p>
          <a:r>
            <a:rPr lang="en-US" sz="1200" b="1" dirty="0" smtClean="0">
              <a:solidFill>
                <a:schemeClr val="tx2"/>
              </a:solidFill>
            </a:rPr>
            <a:t> individual and </a:t>
          </a:r>
        </a:p>
        <a:p>
          <a:r>
            <a:rPr lang="en-US" sz="1200" b="1" dirty="0" smtClean="0">
              <a:solidFill>
                <a:schemeClr val="tx2"/>
              </a:solidFill>
            </a:rPr>
            <a:t>community capacity</a:t>
          </a:r>
          <a:endParaRPr lang="en-US" sz="1200" b="1" dirty="0">
            <a:solidFill>
              <a:schemeClr val="tx2"/>
            </a:solidFill>
          </a:endParaRPr>
        </a:p>
      </dgm:t>
    </dgm:pt>
    <dgm:pt modelId="{3E7EB017-47D8-4042-9C26-51012AD12B5F}" type="parTrans" cxnId="{92D6F392-8553-4FD6-AC63-D413565E826D}">
      <dgm:prSet/>
      <dgm:spPr/>
      <dgm:t>
        <a:bodyPr/>
        <a:lstStyle/>
        <a:p>
          <a:endParaRPr lang="en-US"/>
        </a:p>
      </dgm:t>
    </dgm:pt>
    <dgm:pt modelId="{7D50941A-52D4-453C-A05E-2FBAFDBC0FFC}" type="sibTrans" cxnId="{92D6F392-8553-4FD6-AC63-D413565E826D}">
      <dgm:prSet/>
      <dgm:spPr/>
      <dgm:t>
        <a:bodyPr/>
        <a:lstStyle/>
        <a:p>
          <a:endParaRPr lang="en-US"/>
        </a:p>
      </dgm:t>
    </dgm:pt>
    <dgm:pt modelId="{02A68652-93D0-4A8E-8BA4-66E4DC9D7223}">
      <dgm:prSet phldrT="[Text]" custT="1"/>
      <dgm:spPr/>
      <dgm:t>
        <a:bodyPr/>
        <a:lstStyle/>
        <a:p>
          <a:r>
            <a:rPr lang="en-US" sz="1200" b="1" dirty="0" smtClean="0">
              <a:solidFill>
                <a:schemeClr val="tx2"/>
              </a:solidFill>
            </a:rPr>
            <a:t>Member </a:t>
          </a:r>
        </a:p>
        <a:p>
          <a:r>
            <a:rPr lang="en-US" sz="1200" b="1" dirty="0" smtClean="0">
              <a:solidFill>
                <a:schemeClr val="tx2"/>
              </a:solidFill>
            </a:rPr>
            <a:t>of care delivery team</a:t>
          </a:r>
          <a:endParaRPr lang="en-US" sz="1200" b="1" dirty="0">
            <a:solidFill>
              <a:schemeClr val="tx2"/>
            </a:solidFill>
          </a:endParaRPr>
        </a:p>
      </dgm:t>
    </dgm:pt>
    <dgm:pt modelId="{187456CE-514D-4DE2-B054-3090FFA6CCB0}" type="parTrans" cxnId="{95C0D013-BA84-4670-987A-34265BE7604F}">
      <dgm:prSet/>
      <dgm:spPr/>
      <dgm:t>
        <a:bodyPr/>
        <a:lstStyle/>
        <a:p>
          <a:endParaRPr lang="en-US"/>
        </a:p>
      </dgm:t>
    </dgm:pt>
    <dgm:pt modelId="{09B7B339-C9A8-4C8F-8D82-9BD6413477CC}" type="sibTrans" cxnId="{95C0D013-BA84-4670-987A-34265BE7604F}">
      <dgm:prSet/>
      <dgm:spPr/>
      <dgm:t>
        <a:bodyPr/>
        <a:lstStyle/>
        <a:p>
          <a:endParaRPr lang="en-US"/>
        </a:p>
      </dgm:t>
    </dgm:pt>
    <dgm:pt modelId="{33232C44-1EB6-4CAD-938A-E21AD7F55D9D}">
      <dgm:prSet phldrT="[Text]" custT="1"/>
      <dgm:spPr/>
      <dgm:t>
        <a:bodyPr/>
        <a:lstStyle/>
        <a:p>
          <a:r>
            <a:rPr lang="en-US" sz="1200" b="1" dirty="0" smtClean="0">
              <a:solidFill>
                <a:schemeClr val="tx2"/>
              </a:solidFill>
            </a:rPr>
            <a:t>Navigator</a:t>
          </a:r>
          <a:endParaRPr lang="en-US" sz="1200" b="1" dirty="0">
            <a:solidFill>
              <a:schemeClr val="tx2"/>
            </a:solidFill>
          </a:endParaRPr>
        </a:p>
      </dgm:t>
    </dgm:pt>
    <dgm:pt modelId="{24750A4F-FC4D-458D-9B22-E13642C653A4}" type="parTrans" cxnId="{F8BDD32C-A1A6-48DD-8FCC-2AB0B6A3740A}">
      <dgm:prSet/>
      <dgm:spPr/>
      <dgm:t>
        <a:bodyPr/>
        <a:lstStyle/>
        <a:p>
          <a:endParaRPr lang="en-US"/>
        </a:p>
      </dgm:t>
    </dgm:pt>
    <dgm:pt modelId="{A94F38DA-CB86-43AB-9D08-55BD33FEF706}" type="sibTrans" cxnId="{F8BDD32C-A1A6-48DD-8FCC-2AB0B6A3740A}">
      <dgm:prSet/>
      <dgm:spPr/>
      <dgm:t>
        <a:bodyPr/>
        <a:lstStyle/>
        <a:p>
          <a:endParaRPr lang="en-US"/>
        </a:p>
      </dgm:t>
    </dgm:pt>
    <dgm:pt modelId="{9405374A-793B-4C2B-84C9-78DABB6A9EB9}">
      <dgm:prSet phldrT="[Text]" custT="1"/>
      <dgm:spPr/>
      <dgm:t>
        <a:bodyPr/>
        <a:lstStyle/>
        <a:p>
          <a:r>
            <a:rPr lang="en-US" sz="1200" b="1" dirty="0" smtClean="0">
              <a:solidFill>
                <a:schemeClr val="tx2"/>
              </a:solidFill>
            </a:rPr>
            <a:t>Outreach/ enrollment/ informing agent</a:t>
          </a:r>
          <a:endParaRPr lang="en-US" sz="1200" b="1" dirty="0">
            <a:solidFill>
              <a:schemeClr val="tx2"/>
            </a:solidFill>
          </a:endParaRPr>
        </a:p>
      </dgm:t>
    </dgm:pt>
    <dgm:pt modelId="{EC710CF5-A3E4-4616-AF85-8C04F8723FB9}" type="parTrans" cxnId="{92E915BE-0C2E-439E-9F16-BC1CF369264F}">
      <dgm:prSet/>
      <dgm:spPr/>
      <dgm:t>
        <a:bodyPr/>
        <a:lstStyle/>
        <a:p>
          <a:endParaRPr lang="en-US"/>
        </a:p>
      </dgm:t>
    </dgm:pt>
    <dgm:pt modelId="{2B47222C-F5A3-45E8-AD09-5E7AC0D68D42}" type="sibTrans" cxnId="{92E915BE-0C2E-439E-9F16-BC1CF369264F}">
      <dgm:prSet/>
      <dgm:spPr/>
      <dgm:t>
        <a:bodyPr/>
        <a:lstStyle/>
        <a:p>
          <a:endParaRPr lang="en-US"/>
        </a:p>
      </dgm:t>
    </dgm:pt>
    <dgm:pt modelId="{290CFDC0-40E6-4076-8423-57FC4AB2DE2D}">
      <dgm:prSet phldrT="[Text]" custT="1"/>
      <dgm:spPr/>
      <dgm:t>
        <a:bodyPr/>
        <a:lstStyle/>
        <a:p>
          <a:r>
            <a:rPr lang="en-US" sz="1200" b="1" dirty="0" smtClean="0">
              <a:solidFill>
                <a:schemeClr val="tx2"/>
              </a:solidFill>
            </a:rPr>
            <a:t>Community Organizer</a:t>
          </a:r>
          <a:endParaRPr lang="en-US" sz="1200" b="1" dirty="0">
            <a:solidFill>
              <a:schemeClr val="tx2"/>
            </a:solidFill>
          </a:endParaRPr>
        </a:p>
      </dgm:t>
    </dgm:pt>
    <dgm:pt modelId="{DDFDEDF9-49D4-4CDE-ACB7-88D2C877AB22}" type="parTrans" cxnId="{D69F9B15-AB86-4BEE-A54D-1342F9CF93FF}">
      <dgm:prSet/>
      <dgm:spPr/>
      <dgm:t>
        <a:bodyPr/>
        <a:lstStyle/>
        <a:p>
          <a:endParaRPr lang="en-US"/>
        </a:p>
      </dgm:t>
    </dgm:pt>
    <dgm:pt modelId="{AA2C5F88-C8A4-4853-BC55-36C9A681AC51}" type="sibTrans" cxnId="{D69F9B15-AB86-4BEE-A54D-1342F9CF93FF}">
      <dgm:prSet/>
      <dgm:spPr/>
      <dgm:t>
        <a:bodyPr/>
        <a:lstStyle/>
        <a:p>
          <a:endParaRPr lang="en-US"/>
        </a:p>
      </dgm:t>
    </dgm:pt>
    <dgm:pt modelId="{09E6D937-E3D0-4BDC-ACC1-1D14CAC65E9F}">
      <dgm:prSet phldrT="[Text]" custT="1"/>
      <dgm:spPr/>
      <dgm:t>
        <a:bodyPr/>
        <a:lstStyle/>
        <a:p>
          <a:r>
            <a:rPr lang="en-US" sz="1200" b="1" dirty="0" smtClean="0">
              <a:solidFill>
                <a:schemeClr val="tx2"/>
              </a:solidFill>
            </a:rPr>
            <a:t>Screening and health education provider</a:t>
          </a:r>
          <a:endParaRPr lang="en-US" sz="1200" b="1" dirty="0">
            <a:solidFill>
              <a:schemeClr val="tx2"/>
            </a:solidFill>
          </a:endParaRPr>
        </a:p>
      </dgm:t>
    </dgm:pt>
    <dgm:pt modelId="{B5ABA002-CD9E-4ACC-A704-F3FB420D8BDA}" type="parTrans" cxnId="{51ECB31F-B813-439C-B3F1-0D8D046F7600}">
      <dgm:prSet/>
      <dgm:spPr/>
      <dgm:t>
        <a:bodyPr/>
        <a:lstStyle/>
        <a:p>
          <a:endParaRPr lang="en-US"/>
        </a:p>
      </dgm:t>
    </dgm:pt>
    <dgm:pt modelId="{4916F0AA-102E-488A-845B-20A4E7585AAC}" type="sibTrans" cxnId="{51ECB31F-B813-439C-B3F1-0D8D046F7600}">
      <dgm:prSet/>
      <dgm:spPr/>
      <dgm:t>
        <a:bodyPr/>
        <a:lstStyle/>
        <a:p>
          <a:endParaRPr lang="en-US"/>
        </a:p>
      </dgm:t>
    </dgm:pt>
    <dgm:pt modelId="{A04D6EF5-7772-4CEF-B656-B25E903D58E8}" type="pres">
      <dgm:prSet presAssocID="{5E61702D-8098-46D3-84A6-AD667491CD99}" presName="composite" presStyleCnt="0">
        <dgm:presLayoutVars>
          <dgm:chMax val="1"/>
          <dgm:dir/>
          <dgm:resizeHandles val="exact"/>
        </dgm:presLayoutVars>
      </dgm:prSet>
      <dgm:spPr/>
      <dgm:t>
        <a:bodyPr/>
        <a:lstStyle/>
        <a:p>
          <a:endParaRPr lang="en-US"/>
        </a:p>
      </dgm:t>
    </dgm:pt>
    <dgm:pt modelId="{B0FAEAE6-47D2-4A04-9CB0-08D0D08EAC11}" type="pres">
      <dgm:prSet presAssocID="{5E61702D-8098-46D3-84A6-AD667491CD99}" presName="radial" presStyleCnt="0">
        <dgm:presLayoutVars>
          <dgm:animLvl val="ctr"/>
        </dgm:presLayoutVars>
      </dgm:prSet>
      <dgm:spPr/>
    </dgm:pt>
    <dgm:pt modelId="{1AAFD035-E239-465A-ACCB-C164E88302A8}" type="pres">
      <dgm:prSet presAssocID="{A26F401D-FA8F-4CBA-A28E-F5B419CFCD5E}" presName="centerShape" presStyleLbl="vennNode1" presStyleIdx="0" presStyleCnt="13" custScaleX="113778" custScaleY="113778" custLinFactNeighborX="-7357" custLinFactNeighborY="-110"/>
      <dgm:spPr/>
      <dgm:t>
        <a:bodyPr/>
        <a:lstStyle/>
        <a:p>
          <a:endParaRPr lang="en-US"/>
        </a:p>
      </dgm:t>
    </dgm:pt>
    <dgm:pt modelId="{F72F5C66-40B2-4A68-A801-5CC07D7A7D1A}" type="pres">
      <dgm:prSet presAssocID="{65598C95-F0A5-48E0-BD01-78C70CB0C1B6}" presName="node" presStyleLbl="vennNode1" presStyleIdx="1" presStyleCnt="13" custRadScaleRad="101392" custRadScaleInc="-27890">
        <dgm:presLayoutVars>
          <dgm:bulletEnabled val="1"/>
        </dgm:presLayoutVars>
      </dgm:prSet>
      <dgm:spPr/>
      <dgm:t>
        <a:bodyPr/>
        <a:lstStyle/>
        <a:p>
          <a:endParaRPr lang="en-US"/>
        </a:p>
      </dgm:t>
    </dgm:pt>
    <dgm:pt modelId="{02FBCC32-B6CC-43FD-B3C0-270FF619A0AB}" type="pres">
      <dgm:prSet presAssocID="{E71678AF-23AD-4D82-B973-9FA4C50D6104}" presName="node" presStyleLbl="vennNode1" presStyleIdx="2" presStyleCnt="13" custRadScaleRad="94981" custRadScaleInc="-14402">
        <dgm:presLayoutVars>
          <dgm:bulletEnabled val="1"/>
        </dgm:presLayoutVars>
      </dgm:prSet>
      <dgm:spPr/>
      <dgm:t>
        <a:bodyPr/>
        <a:lstStyle/>
        <a:p>
          <a:endParaRPr lang="en-US"/>
        </a:p>
      </dgm:t>
    </dgm:pt>
    <dgm:pt modelId="{5EB657DD-86C8-4225-88DE-6FD5233FAC0C}" type="pres">
      <dgm:prSet presAssocID="{4AAD82CD-EE58-4342-8425-5D235719A001}" presName="node" presStyleLbl="vennNode1" presStyleIdx="3" presStyleCnt="13" custRadScaleRad="88427" custRadScaleInc="-469">
        <dgm:presLayoutVars>
          <dgm:bulletEnabled val="1"/>
        </dgm:presLayoutVars>
      </dgm:prSet>
      <dgm:spPr/>
      <dgm:t>
        <a:bodyPr/>
        <a:lstStyle/>
        <a:p>
          <a:endParaRPr lang="en-US"/>
        </a:p>
      </dgm:t>
    </dgm:pt>
    <dgm:pt modelId="{F47989C0-184C-4746-BFDA-B19776CCE3C5}" type="pres">
      <dgm:prSet presAssocID="{F7C6A1D3-466F-4721-B8BF-F98BC9301CD9}" presName="node" presStyleLbl="vennNode1" presStyleIdx="4" presStyleCnt="13" custRadScaleRad="85342" custRadScaleInc="6004">
        <dgm:presLayoutVars>
          <dgm:bulletEnabled val="1"/>
        </dgm:presLayoutVars>
      </dgm:prSet>
      <dgm:spPr/>
      <dgm:t>
        <a:bodyPr/>
        <a:lstStyle/>
        <a:p>
          <a:endParaRPr lang="en-US"/>
        </a:p>
      </dgm:t>
    </dgm:pt>
    <dgm:pt modelId="{2C324FEA-60A5-4202-B596-542CAF4409A3}" type="pres">
      <dgm:prSet presAssocID="{10BF8AE7-BB8A-4F37-A432-79D7A5A0D0B0}" presName="node" presStyleLbl="vennNode1" presStyleIdx="5" presStyleCnt="13" custRadScaleRad="88787" custRadScaleInc="13638">
        <dgm:presLayoutVars>
          <dgm:bulletEnabled val="1"/>
        </dgm:presLayoutVars>
      </dgm:prSet>
      <dgm:spPr/>
      <dgm:t>
        <a:bodyPr/>
        <a:lstStyle/>
        <a:p>
          <a:endParaRPr lang="en-US"/>
        </a:p>
      </dgm:t>
    </dgm:pt>
    <dgm:pt modelId="{EC079FE5-9776-4E10-AE12-E0225E1602E4}" type="pres">
      <dgm:prSet presAssocID="{F8C3D498-9C50-4F04-8542-5260FC70872E}" presName="node" presStyleLbl="vennNode1" presStyleIdx="6" presStyleCnt="13" custRadScaleRad="95959" custRadScaleInc="21772">
        <dgm:presLayoutVars>
          <dgm:bulletEnabled val="1"/>
        </dgm:presLayoutVars>
      </dgm:prSet>
      <dgm:spPr/>
      <dgm:t>
        <a:bodyPr/>
        <a:lstStyle/>
        <a:p>
          <a:endParaRPr lang="en-US"/>
        </a:p>
      </dgm:t>
    </dgm:pt>
    <dgm:pt modelId="{474451A1-CB38-4B21-A46A-DDA802246CDC}" type="pres">
      <dgm:prSet presAssocID="{B80BB568-2473-42C9-93DA-0F6EF93A1179}" presName="node" presStyleLbl="vennNode1" presStyleIdx="7" presStyleCnt="13" custRadScaleRad="99558" custRadScaleInc="22710">
        <dgm:presLayoutVars>
          <dgm:bulletEnabled val="1"/>
        </dgm:presLayoutVars>
      </dgm:prSet>
      <dgm:spPr/>
      <dgm:t>
        <a:bodyPr/>
        <a:lstStyle/>
        <a:p>
          <a:endParaRPr lang="en-US"/>
        </a:p>
      </dgm:t>
    </dgm:pt>
    <dgm:pt modelId="{10EC5BC1-19EF-48E8-BE4D-1688FCFE975C}" type="pres">
      <dgm:prSet presAssocID="{02A68652-93D0-4A8E-8BA4-66E4DC9D7223}" presName="node" presStyleLbl="vennNode1" presStyleIdx="8" presStyleCnt="13" custRadScaleRad="109290" custRadScaleInc="21172">
        <dgm:presLayoutVars>
          <dgm:bulletEnabled val="1"/>
        </dgm:presLayoutVars>
      </dgm:prSet>
      <dgm:spPr/>
      <dgm:t>
        <a:bodyPr/>
        <a:lstStyle/>
        <a:p>
          <a:endParaRPr lang="en-US"/>
        </a:p>
      </dgm:t>
    </dgm:pt>
    <dgm:pt modelId="{659238EC-3384-4E33-ACDE-48B4AA2055AF}" type="pres">
      <dgm:prSet presAssocID="{33232C44-1EB6-4CAD-938A-E21AD7F55D9D}" presName="node" presStyleLbl="vennNode1" presStyleIdx="9" presStyleCnt="13" custRadScaleRad="113123" custRadScaleInc="7429">
        <dgm:presLayoutVars>
          <dgm:bulletEnabled val="1"/>
        </dgm:presLayoutVars>
      </dgm:prSet>
      <dgm:spPr/>
      <dgm:t>
        <a:bodyPr/>
        <a:lstStyle/>
        <a:p>
          <a:endParaRPr lang="en-US"/>
        </a:p>
      </dgm:t>
    </dgm:pt>
    <dgm:pt modelId="{CC7DE8F9-B715-49DB-BE84-23D0057231AF}" type="pres">
      <dgm:prSet presAssocID="{09E6D937-E3D0-4BDC-ACC1-1D14CAC65E9F}" presName="node" presStyleLbl="vennNode1" presStyleIdx="10" presStyleCnt="13" custRadScaleRad="114838" custRadScaleInc="-4462">
        <dgm:presLayoutVars>
          <dgm:bulletEnabled val="1"/>
        </dgm:presLayoutVars>
      </dgm:prSet>
      <dgm:spPr/>
      <dgm:t>
        <a:bodyPr/>
        <a:lstStyle/>
        <a:p>
          <a:endParaRPr lang="en-US"/>
        </a:p>
      </dgm:t>
    </dgm:pt>
    <dgm:pt modelId="{0990A73F-ACAD-4551-B8AF-8B4A9D5E82E4}" type="pres">
      <dgm:prSet presAssocID="{9405374A-793B-4C2B-84C9-78DABB6A9EB9}" presName="node" presStyleLbl="vennNode1" presStyleIdx="11" presStyleCnt="13" custRadScaleRad="113392" custRadScaleInc="-17738">
        <dgm:presLayoutVars>
          <dgm:bulletEnabled val="1"/>
        </dgm:presLayoutVars>
      </dgm:prSet>
      <dgm:spPr/>
      <dgm:t>
        <a:bodyPr/>
        <a:lstStyle/>
        <a:p>
          <a:endParaRPr lang="en-US"/>
        </a:p>
      </dgm:t>
    </dgm:pt>
    <dgm:pt modelId="{9A97B8D8-8BB1-4196-ACD7-07D8936B1B01}" type="pres">
      <dgm:prSet presAssocID="{290CFDC0-40E6-4076-8423-57FC4AB2DE2D}" presName="node" presStyleLbl="vennNode1" presStyleIdx="12" presStyleCnt="13" custRadScaleRad="109150" custRadScaleInc="-27832">
        <dgm:presLayoutVars>
          <dgm:bulletEnabled val="1"/>
        </dgm:presLayoutVars>
      </dgm:prSet>
      <dgm:spPr/>
      <dgm:t>
        <a:bodyPr/>
        <a:lstStyle/>
        <a:p>
          <a:endParaRPr lang="en-US"/>
        </a:p>
      </dgm:t>
    </dgm:pt>
  </dgm:ptLst>
  <dgm:cxnLst>
    <dgm:cxn modelId="{0353785F-CA4D-4771-A349-9DD66262D573}" type="presOf" srcId="{9405374A-793B-4C2B-84C9-78DABB6A9EB9}" destId="{0990A73F-ACAD-4551-B8AF-8B4A9D5E82E4}" srcOrd="0" destOrd="0" presId="urn:microsoft.com/office/officeart/2005/8/layout/radial3"/>
    <dgm:cxn modelId="{95C0D013-BA84-4670-987A-34265BE7604F}" srcId="{A26F401D-FA8F-4CBA-A28E-F5B419CFCD5E}" destId="{02A68652-93D0-4A8E-8BA4-66E4DC9D7223}" srcOrd="7" destOrd="0" parTransId="{187456CE-514D-4DE2-B054-3090FFA6CCB0}" sibTransId="{09B7B339-C9A8-4C8F-8D82-9BD6413477CC}"/>
    <dgm:cxn modelId="{2174D73D-9D1B-45B1-A048-3FD233619102}" type="presOf" srcId="{F8C3D498-9C50-4F04-8542-5260FC70872E}" destId="{EC079FE5-9776-4E10-AE12-E0225E1602E4}" srcOrd="0" destOrd="0" presId="urn:microsoft.com/office/officeart/2005/8/layout/radial3"/>
    <dgm:cxn modelId="{030AFB57-6E23-4B17-A0D9-99099AFE5430}" type="presOf" srcId="{290CFDC0-40E6-4076-8423-57FC4AB2DE2D}" destId="{9A97B8D8-8BB1-4196-ACD7-07D8936B1B01}" srcOrd="0" destOrd="0" presId="urn:microsoft.com/office/officeart/2005/8/layout/radial3"/>
    <dgm:cxn modelId="{E5B2E7DA-ECD2-458A-AFBB-E207C9DD9632}" type="presOf" srcId="{F7C6A1D3-466F-4721-B8BF-F98BC9301CD9}" destId="{F47989C0-184C-4746-BFDA-B19776CCE3C5}" srcOrd="0" destOrd="0" presId="urn:microsoft.com/office/officeart/2005/8/layout/radial3"/>
    <dgm:cxn modelId="{FA51E8E8-CB8F-4BD9-A371-E4D2F7EF3CBF}" type="presOf" srcId="{4AAD82CD-EE58-4342-8425-5D235719A001}" destId="{5EB657DD-86C8-4225-88DE-6FD5233FAC0C}" srcOrd="0" destOrd="0" presId="urn:microsoft.com/office/officeart/2005/8/layout/radial3"/>
    <dgm:cxn modelId="{0A2EDB89-3E72-4EDF-AA64-1523AD988A3C}" type="presOf" srcId="{09E6D937-E3D0-4BDC-ACC1-1D14CAC65E9F}" destId="{CC7DE8F9-B715-49DB-BE84-23D0057231AF}" srcOrd="0" destOrd="0" presId="urn:microsoft.com/office/officeart/2005/8/layout/radial3"/>
    <dgm:cxn modelId="{8DD3A011-D0C1-49E8-BCB7-A025454C0FF9}" srcId="{A26F401D-FA8F-4CBA-A28E-F5B419CFCD5E}" destId="{10BF8AE7-BB8A-4F37-A432-79D7A5A0D0B0}" srcOrd="4" destOrd="0" parTransId="{BBCAD6DB-C0BD-49C9-BBBE-4627A8A1ADC0}" sibTransId="{51EAB3F6-F792-46F6-8F91-E5E4F9FAB361}"/>
    <dgm:cxn modelId="{816D0DAC-0932-4769-9C8C-E6BF95A888CC}" type="presOf" srcId="{02A68652-93D0-4A8E-8BA4-66E4DC9D7223}" destId="{10EC5BC1-19EF-48E8-BE4D-1688FCFE975C}" srcOrd="0" destOrd="0" presId="urn:microsoft.com/office/officeart/2005/8/layout/radial3"/>
    <dgm:cxn modelId="{92D6F392-8553-4FD6-AC63-D413565E826D}" srcId="{A26F401D-FA8F-4CBA-A28E-F5B419CFCD5E}" destId="{B80BB568-2473-42C9-93DA-0F6EF93A1179}" srcOrd="6" destOrd="0" parTransId="{3E7EB017-47D8-4042-9C26-51012AD12B5F}" sibTransId="{7D50941A-52D4-453C-A05E-2FBAFDBC0FFC}"/>
    <dgm:cxn modelId="{E387318F-E01D-48B7-9BE6-D2A67680B2CD}" type="presOf" srcId="{65598C95-F0A5-48E0-BD01-78C70CB0C1B6}" destId="{F72F5C66-40B2-4A68-A801-5CC07D7A7D1A}" srcOrd="0" destOrd="0" presId="urn:microsoft.com/office/officeart/2005/8/layout/radial3"/>
    <dgm:cxn modelId="{C8CCDB2D-A2C0-41D6-9EE0-E47476A989C3}" type="presOf" srcId="{5E61702D-8098-46D3-84A6-AD667491CD99}" destId="{A04D6EF5-7772-4CEF-B656-B25E903D58E8}" srcOrd="0" destOrd="0" presId="urn:microsoft.com/office/officeart/2005/8/layout/radial3"/>
    <dgm:cxn modelId="{10828FE0-BDFC-4672-B084-890DF1E8BFED}" type="presOf" srcId="{10BF8AE7-BB8A-4F37-A432-79D7A5A0D0B0}" destId="{2C324FEA-60A5-4202-B596-542CAF4409A3}" srcOrd="0" destOrd="0" presId="urn:microsoft.com/office/officeart/2005/8/layout/radial3"/>
    <dgm:cxn modelId="{D69F9B15-AB86-4BEE-A54D-1342F9CF93FF}" srcId="{A26F401D-FA8F-4CBA-A28E-F5B419CFCD5E}" destId="{290CFDC0-40E6-4076-8423-57FC4AB2DE2D}" srcOrd="11" destOrd="0" parTransId="{DDFDEDF9-49D4-4CDE-ACB7-88D2C877AB22}" sibTransId="{AA2C5F88-C8A4-4853-BC55-36C9A681AC51}"/>
    <dgm:cxn modelId="{FAF65E11-4069-4670-B1DA-FF40D1483B7D}" srcId="{A26F401D-FA8F-4CBA-A28E-F5B419CFCD5E}" destId="{65598C95-F0A5-48E0-BD01-78C70CB0C1B6}" srcOrd="0" destOrd="0" parTransId="{49204765-B7CD-4A52-AA46-64E52B22600E}" sibTransId="{BDB79DCC-D2C7-4131-B276-1D86AB960CEE}"/>
    <dgm:cxn modelId="{F8BDD32C-A1A6-48DD-8FCC-2AB0B6A3740A}" srcId="{A26F401D-FA8F-4CBA-A28E-F5B419CFCD5E}" destId="{33232C44-1EB6-4CAD-938A-E21AD7F55D9D}" srcOrd="8" destOrd="0" parTransId="{24750A4F-FC4D-458D-9B22-E13642C653A4}" sibTransId="{A94F38DA-CB86-43AB-9D08-55BD33FEF706}"/>
    <dgm:cxn modelId="{51ECB31F-B813-439C-B3F1-0D8D046F7600}" srcId="{A26F401D-FA8F-4CBA-A28E-F5B419CFCD5E}" destId="{09E6D937-E3D0-4BDC-ACC1-1D14CAC65E9F}" srcOrd="9" destOrd="0" parTransId="{B5ABA002-CD9E-4ACC-A704-F3FB420D8BDA}" sibTransId="{4916F0AA-102E-488A-845B-20A4E7585AAC}"/>
    <dgm:cxn modelId="{F4D3E297-D4EA-4345-BD66-70107E40ACD5}" srcId="{A26F401D-FA8F-4CBA-A28E-F5B419CFCD5E}" destId="{4AAD82CD-EE58-4342-8425-5D235719A001}" srcOrd="2" destOrd="0" parTransId="{0F37FD7F-1F76-427F-9AFB-DA011A71E511}" sibTransId="{20C30FAD-4CC8-43D0-AC17-93AC3D68CEE0}"/>
    <dgm:cxn modelId="{A946A4AB-9B3A-4CF6-8718-0DF441D9EA76}" type="presOf" srcId="{A26F401D-FA8F-4CBA-A28E-F5B419CFCD5E}" destId="{1AAFD035-E239-465A-ACCB-C164E88302A8}" srcOrd="0" destOrd="0" presId="urn:microsoft.com/office/officeart/2005/8/layout/radial3"/>
    <dgm:cxn modelId="{BA7BDA42-2183-4D60-922A-CF59E35149B4}" srcId="{5E61702D-8098-46D3-84A6-AD667491CD99}" destId="{A26F401D-FA8F-4CBA-A28E-F5B419CFCD5E}" srcOrd="0" destOrd="0" parTransId="{7C3E88CA-4D1C-41DC-9FF5-E5A88549F90A}" sibTransId="{D4374C40-ED0F-4532-BD49-9727039B3E81}"/>
    <dgm:cxn modelId="{2D6C6176-B67D-4EE9-BAE4-769D4854C47C}" srcId="{A26F401D-FA8F-4CBA-A28E-F5B419CFCD5E}" destId="{F8C3D498-9C50-4F04-8542-5260FC70872E}" srcOrd="5" destOrd="0" parTransId="{1213B5AF-6A08-464C-9014-24DA9A80C477}" sibTransId="{ED509910-7B55-4A35-9051-85FEE21DC635}"/>
    <dgm:cxn modelId="{5AE3009A-EE10-4EB5-91F9-313B645093C3}" srcId="{A26F401D-FA8F-4CBA-A28E-F5B419CFCD5E}" destId="{F7C6A1D3-466F-4721-B8BF-F98BC9301CD9}" srcOrd="3" destOrd="0" parTransId="{C5692465-2B59-4507-8E21-D288821A2280}" sibTransId="{3AECF7FF-5BBA-478D-820C-927CE946676B}"/>
    <dgm:cxn modelId="{6C144F78-DA29-4790-839A-C3916C02573E}" type="presOf" srcId="{33232C44-1EB6-4CAD-938A-E21AD7F55D9D}" destId="{659238EC-3384-4E33-ACDE-48B4AA2055AF}" srcOrd="0" destOrd="0" presId="urn:microsoft.com/office/officeart/2005/8/layout/radial3"/>
    <dgm:cxn modelId="{38E2C99B-8A6A-48BE-8FCF-AE5A9F2B56EF}" type="presOf" srcId="{E71678AF-23AD-4D82-B973-9FA4C50D6104}" destId="{02FBCC32-B6CC-43FD-B3C0-270FF619A0AB}" srcOrd="0" destOrd="0" presId="urn:microsoft.com/office/officeart/2005/8/layout/radial3"/>
    <dgm:cxn modelId="{92E915BE-0C2E-439E-9F16-BC1CF369264F}" srcId="{A26F401D-FA8F-4CBA-A28E-F5B419CFCD5E}" destId="{9405374A-793B-4C2B-84C9-78DABB6A9EB9}" srcOrd="10" destOrd="0" parTransId="{EC710CF5-A3E4-4616-AF85-8C04F8723FB9}" sibTransId="{2B47222C-F5A3-45E8-AD09-5E7AC0D68D42}"/>
    <dgm:cxn modelId="{B752355D-41A9-441E-8D94-E0034E381199}" type="presOf" srcId="{B80BB568-2473-42C9-93DA-0F6EF93A1179}" destId="{474451A1-CB38-4B21-A46A-DDA802246CDC}" srcOrd="0" destOrd="0" presId="urn:microsoft.com/office/officeart/2005/8/layout/radial3"/>
    <dgm:cxn modelId="{F3BBB43D-5D83-4193-A9D1-BCA2F3F24098}" srcId="{A26F401D-FA8F-4CBA-A28E-F5B419CFCD5E}" destId="{E71678AF-23AD-4D82-B973-9FA4C50D6104}" srcOrd="1" destOrd="0" parTransId="{DE236690-6229-4748-954E-1C3CC9D7EED5}" sibTransId="{9D1817F3-0721-402E-AC59-9F13EBC2150A}"/>
    <dgm:cxn modelId="{8C68B6EF-80B2-4B7E-BA19-BB29BB8BFD1D}" type="presParOf" srcId="{A04D6EF5-7772-4CEF-B656-B25E903D58E8}" destId="{B0FAEAE6-47D2-4A04-9CB0-08D0D08EAC11}" srcOrd="0" destOrd="0" presId="urn:microsoft.com/office/officeart/2005/8/layout/radial3"/>
    <dgm:cxn modelId="{EF7C3157-46CB-4836-8850-B361E8D3853E}" type="presParOf" srcId="{B0FAEAE6-47D2-4A04-9CB0-08D0D08EAC11}" destId="{1AAFD035-E239-465A-ACCB-C164E88302A8}" srcOrd="0" destOrd="0" presId="urn:microsoft.com/office/officeart/2005/8/layout/radial3"/>
    <dgm:cxn modelId="{FD02F41D-4EEA-459C-832F-0035F231BB2E}" type="presParOf" srcId="{B0FAEAE6-47D2-4A04-9CB0-08D0D08EAC11}" destId="{F72F5C66-40B2-4A68-A801-5CC07D7A7D1A}" srcOrd="1" destOrd="0" presId="urn:microsoft.com/office/officeart/2005/8/layout/radial3"/>
    <dgm:cxn modelId="{81527F39-9E6C-4414-9FC2-63E0D4059AEB}" type="presParOf" srcId="{B0FAEAE6-47D2-4A04-9CB0-08D0D08EAC11}" destId="{02FBCC32-B6CC-43FD-B3C0-270FF619A0AB}" srcOrd="2" destOrd="0" presId="urn:microsoft.com/office/officeart/2005/8/layout/radial3"/>
    <dgm:cxn modelId="{3686AF20-1ED2-47AE-816A-B2D34BD75461}" type="presParOf" srcId="{B0FAEAE6-47D2-4A04-9CB0-08D0D08EAC11}" destId="{5EB657DD-86C8-4225-88DE-6FD5233FAC0C}" srcOrd="3" destOrd="0" presId="urn:microsoft.com/office/officeart/2005/8/layout/radial3"/>
    <dgm:cxn modelId="{2A28F2ED-4E60-4CDD-A54C-B22121623628}" type="presParOf" srcId="{B0FAEAE6-47D2-4A04-9CB0-08D0D08EAC11}" destId="{F47989C0-184C-4746-BFDA-B19776CCE3C5}" srcOrd="4" destOrd="0" presId="urn:microsoft.com/office/officeart/2005/8/layout/radial3"/>
    <dgm:cxn modelId="{7343E9FC-10B1-4970-BE60-F1AE988DE20A}" type="presParOf" srcId="{B0FAEAE6-47D2-4A04-9CB0-08D0D08EAC11}" destId="{2C324FEA-60A5-4202-B596-542CAF4409A3}" srcOrd="5" destOrd="0" presId="urn:microsoft.com/office/officeart/2005/8/layout/radial3"/>
    <dgm:cxn modelId="{1D17EB7F-D748-4649-9E88-C4863A6F1093}" type="presParOf" srcId="{B0FAEAE6-47D2-4A04-9CB0-08D0D08EAC11}" destId="{EC079FE5-9776-4E10-AE12-E0225E1602E4}" srcOrd="6" destOrd="0" presId="urn:microsoft.com/office/officeart/2005/8/layout/radial3"/>
    <dgm:cxn modelId="{8FFD275B-9841-45B6-8C0D-E09A4CB589EB}" type="presParOf" srcId="{B0FAEAE6-47D2-4A04-9CB0-08D0D08EAC11}" destId="{474451A1-CB38-4B21-A46A-DDA802246CDC}" srcOrd="7" destOrd="0" presId="urn:microsoft.com/office/officeart/2005/8/layout/radial3"/>
    <dgm:cxn modelId="{6C2EF70B-DF34-4071-961C-4A3DA54607C7}" type="presParOf" srcId="{B0FAEAE6-47D2-4A04-9CB0-08D0D08EAC11}" destId="{10EC5BC1-19EF-48E8-BE4D-1688FCFE975C}" srcOrd="8" destOrd="0" presId="urn:microsoft.com/office/officeart/2005/8/layout/radial3"/>
    <dgm:cxn modelId="{03D3BECB-8E19-485D-B68C-AABD32697C78}" type="presParOf" srcId="{B0FAEAE6-47D2-4A04-9CB0-08D0D08EAC11}" destId="{659238EC-3384-4E33-ACDE-48B4AA2055AF}" srcOrd="9" destOrd="0" presId="urn:microsoft.com/office/officeart/2005/8/layout/radial3"/>
    <dgm:cxn modelId="{73AC03F9-FB53-490A-AED6-EB16A973C8D0}" type="presParOf" srcId="{B0FAEAE6-47D2-4A04-9CB0-08D0D08EAC11}" destId="{CC7DE8F9-B715-49DB-BE84-23D0057231AF}" srcOrd="10" destOrd="0" presId="urn:microsoft.com/office/officeart/2005/8/layout/radial3"/>
    <dgm:cxn modelId="{196B3E9C-9182-4DE9-98DD-98B8794FACA9}" type="presParOf" srcId="{B0FAEAE6-47D2-4A04-9CB0-08D0D08EAC11}" destId="{0990A73F-ACAD-4551-B8AF-8B4A9D5E82E4}" srcOrd="11" destOrd="0" presId="urn:microsoft.com/office/officeart/2005/8/layout/radial3"/>
    <dgm:cxn modelId="{B9EC95F9-A3DF-4B23-A9F5-D1F93B31277B}" type="presParOf" srcId="{B0FAEAE6-47D2-4A04-9CB0-08D0D08EAC11}" destId="{9A97B8D8-8BB1-4196-ACD7-07D8936B1B01}" srcOrd="12" destOrd="0" presId="urn:microsoft.com/office/officeart/2005/8/layout/radial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5E93360-E082-4936-B4BB-37051A378DF5}" type="doc">
      <dgm:prSet loTypeId="urn:microsoft.com/office/officeart/2005/8/layout/venn1" loCatId="relationship" qsTypeId="urn:microsoft.com/office/officeart/2005/8/quickstyle/simple1" qsCatId="simple" csTypeId="urn:microsoft.com/office/officeart/2005/8/colors/accent1_2" csCatId="accent1" phldr="1"/>
      <dgm:spPr/>
    </dgm:pt>
    <dgm:pt modelId="{E89962FD-EC2D-40FF-B495-1A0FAE610474}">
      <dgm:prSet phldrT="[Text]"/>
      <dgm:spPr/>
      <dgm:t>
        <a:bodyPr/>
        <a:lstStyle/>
        <a:p>
          <a:r>
            <a:rPr lang="en-US" dirty="0" smtClean="0"/>
            <a:t>Communication Skills</a:t>
          </a:r>
          <a:endParaRPr lang="en-US" dirty="0"/>
        </a:p>
      </dgm:t>
    </dgm:pt>
    <dgm:pt modelId="{65F890BB-E176-4510-9BCB-4DA48A3A92C2}" type="parTrans" cxnId="{FFF1F7A7-00C0-4467-B108-6A8268314A49}">
      <dgm:prSet/>
      <dgm:spPr/>
      <dgm:t>
        <a:bodyPr/>
        <a:lstStyle/>
        <a:p>
          <a:endParaRPr lang="en-US"/>
        </a:p>
      </dgm:t>
    </dgm:pt>
    <dgm:pt modelId="{40F5AB0A-497D-4E2E-8E65-2495F48C42AD}" type="sibTrans" cxnId="{FFF1F7A7-00C0-4467-B108-6A8268314A49}">
      <dgm:prSet/>
      <dgm:spPr/>
      <dgm:t>
        <a:bodyPr/>
        <a:lstStyle/>
        <a:p>
          <a:endParaRPr lang="en-US"/>
        </a:p>
      </dgm:t>
    </dgm:pt>
    <dgm:pt modelId="{52332C1D-0C02-4273-9489-DF0F633EB2D3}">
      <dgm:prSet/>
      <dgm:spPr/>
      <dgm:t>
        <a:bodyPr/>
        <a:lstStyle/>
        <a:p>
          <a:r>
            <a:rPr lang="en-US" smtClean="0"/>
            <a:t>Interpersonal skills</a:t>
          </a:r>
          <a:endParaRPr lang="en-US" dirty="0" smtClean="0"/>
        </a:p>
      </dgm:t>
    </dgm:pt>
    <dgm:pt modelId="{1D899589-C945-47F4-ABD7-FD1E0A6E3FDD}" type="parTrans" cxnId="{14ADA03F-F500-47A8-A109-5112E8DABEDA}">
      <dgm:prSet/>
      <dgm:spPr/>
      <dgm:t>
        <a:bodyPr/>
        <a:lstStyle/>
        <a:p>
          <a:endParaRPr lang="en-US"/>
        </a:p>
      </dgm:t>
    </dgm:pt>
    <dgm:pt modelId="{9B134170-70C5-4978-87E5-52792821BAFE}" type="sibTrans" cxnId="{14ADA03F-F500-47A8-A109-5112E8DABEDA}">
      <dgm:prSet/>
      <dgm:spPr/>
      <dgm:t>
        <a:bodyPr/>
        <a:lstStyle/>
        <a:p>
          <a:endParaRPr lang="en-US"/>
        </a:p>
      </dgm:t>
    </dgm:pt>
    <dgm:pt modelId="{8AE9EC9C-348E-459E-B8CA-D9F5734BCE48}">
      <dgm:prSet/>
      <dgm:spPr/>
      <dgm:t>
        <a:bodyPr/>
        <a:lstStyle/>
        <a:p>
          <a:r>
            <a:rPr lang="en-US" smtClean="0"/>
            <a:t>Capacity Building Skills</a:t>
          </a:r>
          <a:endParaRPr lang="en-US" dirty="0" smtClean="0"/>
        </a:p>
      </dgm:t>
    </dgm:pt>
    <dgm:pt modelId="{634D0F9C-E5D3-4A18-A353-53C289A5084C}" type="parTrans" cxnId="{BC778BF3-C271-445C-9C9C-C131BB6EF3E8}">
      <dgm:prSet/>
      <dgm:spPr/>
      <dgm:t>
        <a:bodyPr/>
        <a:lstStyle/>
        <a:p>
          <a:endParaRPr lang="en-US"/>
        </a:p>
      </dgm:t>
    </dgm:pt>
    <dgm:pt modelId="{0ABA30C1-12AC-4708-999F-D52BFD778B62}" type="sibTrans" cxnId="{BC778BF3-C271-445C-9C9C-C131BB6EF3E8}">
      <dgm:prSet/>
      <dgm:spPr/>
      <dgm:t>
        <a:bodyPr/>
        <a:lstStyle/>
        <a:p>
          <a:endParaRPr lang="en-US"/>
        </a:p>
      </dgm:t>
    </dgm:pt>
    <dgm:pt modelId="{657EA6A7-0B23-4672-A42F-2C01614A66F9}">
      <dgm:prSet/>
      <dgm:spPr/>
      <dgm:t>
        <a:bodyPr/>
        <a:lstStyle/>
        <a:p>
          <a:r>
            <a:rPr lang="en-US" smtClean="0"/>
            <a:t>Advocacy Skills</a:t>
          </a:r>
          <a:endParaRPr lang="en-US" dirty="0" smtClean="0"/>
        </a:p>
      </dgm:t>
    </dgm:pt>
    <dgm:pt modelId="{1EA1A638-AEF8-47CB-A02E-9EC87D4B4A9F}" type="parTrans" cxnId="{15C84709-72BE-4488-98E4-714BAF8242A4}">
      <dgm:prSet/>
      <dgm:spPr/>
      <dgm:t>
        <a:bodyPr/>
        <a:lstStyle/>
        <a:p>
          <a:endParaRPr lang="en-US"/>
        </a:p>
      </dgm:t>
    </dgm:pt>
    <dgm:pt modelId="{98FD4EBE-08B0-4563-90B5-2D1E2730FED5}" type="sibTrans" cxnId="{15C84709-72BE-4488-98E4-714BAF8242A4}">
      <dgm:prSet/>
      <dgm:spPr/>
      <dgm:t>
        <a:bodyPr/>
        <a:lstStyle/>
        <a:p>
          <a:endParaRPr lang="en-US"/>
        </a:p>
      </dgm:t>
    </dgm:pt>
    <dgm:pt modelId="{CD325171-05BB-450A-8E5B-380067FCE1EA}">
      <dgm:prSet/>
      <dgm:spPr/>
      <dgm:t>
        <a:bodyPr/>
        <a:lstStyle/>
        <a:p>
          <a:r>
            <a:rPr lang="en-US" smtClean="0"/>
            <a:t>Organizational Skills</a:t>
          </a:r>
          <a:endParaRPr lang="en-US" dirty="0" smtClean="0"/>
        </a:p>
      </dgm:t>
    </dgm:pt>
    <dgm:pt modelId="{DC4217C4-3E79-4364-A5BB-BC5871B6AE4E}" type="parTrans" cxnId="{F11E9712-D85B-4CE8-BFF5-F4769A8C6DD4}">
      <dgm:prSet/>
      <dgm:spPr/>
      <dgm:t>
        <a:bodyPr/>
        <a:lstStyle/>
        <a:p>
          <a:endParaRPr lang="en-US"/>
        </a:p>
      </dgm:t>
    </dgm:pt>
    <dgm:pt modelId="{BBDD8DDA-F985-49BF-AE04-AEF6C8E6117D}" type="sibTrans" cxnId="{F11E9712-D85B-4CE8-BFF5-F4769A8C6DD4}">
      <dgm:prSet/>
      <dgm:spPr/>
      <dgm:t>
        <a:bodyPr/>
        <a:lstStyle/>
        <a:p>
          <a:endParaRPr lang="en-US"/>
        </a:p>
      </dgm:t>
    </dgm:pt>
    <dgm:pt modelId="{DD31F972-086D-4556-839A-6555D3137C99}">
      <dgm:prSet/>
      <dgm:spPr/>
      <dgm:t>
        <a:bodyPr/>
        <a:lstStyle/>
        <a:p>
          <a:r>
            <a:rPr lang="en-US" smtClean="0"/>
            <a:t>Case Management</a:t>
          </a:r>
          <a:endParaRPr lang="en-US" dirty="0" smtClean="0"/>
        </a:p>
      </dgm:t>
    </dgm:pt>
    <dgm:pt modelId="{A7918C68-CDD5-4741-9DF7-81AD5A0D888D}" type="parTrans" cxnId="{69A978C9-0A8D-4A80-A78C-4A6534632454}">
      <dgm:prSet/>
      <dgm:spPr/>
      <dgm:t>
        <a:bodyPr/>
        <a:lstStyle/>
        <a:p>
          <a:endParaRPr lang="en-US"/>
        </a:p>
      </dgm:t>
    </dgm:pt>
    <dgm:pt modelId="{890927CA-DF23-42C4-907C-344BD751D486}" type="sibTrans" cxnId="{69A978C9-0A8D-4A80-A78C-4A6534632454}">
      <dgm:prSet/>
      <dgm:spPr/>
      <dgm:t>
        <a:bodyPr/>
        <a:lstStyle/>
        <a:p>
          <a:endParaRPr lang="en-US"/>
        </a:p>
      </dgm:t>
    </dgm:pt>
    <dgm:pt modelId="{DCE8B63C-9722-420F-B114-0E8214415F46}">
      <dgm:prSet/>
      <dgm:spPr/>
      <dgm:t>
        <a:bodyPr/>
        <a:lstStyle/>
        <a:p>
          <a:r>
            <a:rPr lang="en-US" smtClean="0"/>
            <a:t>Knowledge of specific health issues</a:t>
          </a:r>
          <a:endParaRPr lang="en-US" dirty="0" smtClean="0"/>
        </a:p>
      </dgm:t>
    </dgm:pt>
    <dgm:pt modelId="{6A01453C-A6CB-4112-8A16-D77D50AC05E7}" type="parTrans" cxnId="{B3AB653C-1C71-420B-A467-4992A3E399E6}">
      <dgm:prSet/>
      <dgm:spPr/>
      <dgm:t>
        <a:bodyPr/>
        <a:lstStyle/>
        <a:p>
          <a:endParaRPr lang="en-US"/>
        </a:p>
      </dgm:t>
    </dgm:pt>
    <dgm:pt modelId="{03C71B6D-1479-441A-BA14-0801E326E664}" type="sibTrans" cxnId="{B3AB653C-1C71-420B-A467-4992A3E399E6}">
      <dgm:prSet/>
      <dgm:spPr/>
      <dgm:t>
        <a:bodyPr/>
        <a:lstStyle/>
        <a:p>
          <a:endParaRPr lang="en-US"/>
        </a:p>
      </dgm:t>
    </dgm:pt>
    <dgm:pt modelId="{CB503250-489A-4322-91D8-4F0F8406F70F}">
      <dgm:prSet/>
      <dgm:spPr/>
      <dgm:t>
        <a:bodyPr/>
        <a:lstStyle/>
        <a:p>
          <a:endParaRPr lang="en-US"/>
        </a:p>
      </dgm:t>
    </dgm:pt>
    <dgm:pt modelId="{560B6913-7DE5-44B2-A16B-2B8FFD1FF83B}" type="parTrans" cxnId="{5D07AEE1-DDA5-4A37-81BC-322ED309ED39}">
      <dgm:prSet/>
      <dgm:spPr/>
      <dgm:t>
        <a:bodyPr/>
        <a:lstStyle/>
        <a:p>
          <a:endParaRPr lang="en-US"/>
        </a:p>
      </dgm:t>
    </dgm:pt>
    <dgm:pt modelId="{253CBE47-A5D4-4602-A46C-316C47721F59}" type="sibTrans" cxnId="{5D07AEE1-DDA5-4A37-81BC-322ED309ED39}">
      <dgm:prSet/>
      <dgm:spPr/>
      <dgm:t>
        <a:bodyPr/>
        <a:lstStyle/>
        <a:p>
          <a:endParaRPr lang="en-US"/>
        </a:p>
      </dgm:t>
    </dgm:pt>
    <dgm:pt modelId="{DED2A2E7-E994-4786-9823-3FE90E1C4A8B}" type="pres">
      <dgm:prSet presAssocID="{55E93360-E082-4936-B4BB-37051A378DF5}" presName="compositeShape" presStyleCnt="0">
        <dgm:presLayoutVars>
          <dgm:chMax val="7"/>
          <dgm:dir/>
          <dgm:resizeHandles val="exact"/>
        </dgm:presLayoutVars>
      </dgm:prSet>
      <dgm:spPr/>
    </dgm:pt>
    <dgm:pt modelId="{A43A51FE-6C6E-4975-B4BF-2415E364A995}" type="pres">
      <dgm:prSet presAssocID="{E89962FD-EC2D-40FF-B495-1A0FAE610474}" presName="circ1" presStyleLbl="vennNode1" presStyleIdx="0" presStyleCnt="7"/>
      <dgm:spPr/>
      <dgm:t>
        <a:bodyPr/>
        <a:lstStyle/>
        <a:p>
          <a:endParaRPr lang="en-US"/>
        </a:p>
      </dgm:t>
    </dgm:pt>
    <dgm:pt modelId="{662C9830-D12A-48AC-A13F-0C6027B06C9F}" type="pres">
      <dgm:prSet presAssocID="{E89962FD-EC2D-40FF-B495-1A0FAE610474}" presName="circ1Tx" presStyleLbl="revTx" presStyleIdx="0" presStyleCnt="0">
        <dgm:presLayoutVars>
          <dgm:chMax val="0"/>
          <dgm:chPref val="0"/>
          <dgm:bulletEnabled val="1"/>
        </dgm:presLayoutVars>
      </dgm:prSet>
      <dgm:spPr/>
      <dgm:t>
        <a:bodyPr/>
        <a:lstStyle/>
        <a:p>
          <a:endParaRPr lang="en-US"/>
        </a:p>
      </dgm:t>
    </dgm:pt>
    <dgm:pt modelId="{2B86E19A-9810-4025-9C41-A0150451D746}" type="pres">
      <dgm:prSet presAssocID="{52332C1D-0C02-4273-9489-DF0F633EB2D3}" presName="circ2" presStyleLbl="vennNode1" presStyleIdx="1" presStyleCnt="7"/>
      <dgm:spPr/>
    </dgm:pt>
    <dgm:pt modelId="{5F15587A-048F-4183-BA85-44AF024B907E}" type="pres">
      <dgm:prSet presAssocID="{52332C1D-0C02-4273-9489-DF0F633EB2D3}" presName="circ2Tx" presStyleLbl="revTx" presStyleIdx="0" presStyleCnt="0">
        <dgm:presLayoutVars>
          <dgm:chMax val="0"/>
          <dgm:chPref val="0"/>
          <dgm:bulletEnabled val="1"/>
        </dgm:presLayoutVars>
      </dgm:prSet>
      <dgm:spPr/>
      <dgm:t>
        <a:bodyPr/>
        <a:lstStyle/>
        <a:p>
          <a:endParaRPr lang="en-US"/>
        </a:p>
      </dgm:t>
    </dgm:pt>
    <dgm:pt modelId="{CD92B5B0-9A36-436D-84A6-7ACD61DC5B43}" type="pres">
      <dgm:prSet presAssocID="{8AE9EC9C-348E-459E-B8CA-D9F5734BCE48}" presName="circ3" presStyleLbl="vennNode1" presStyleIdx="2" presStyleCnt="7"/>
      <dgm:spPr/>
    </dgm:pt>
    <dgm:pt modelId="{70EA73BF-DD36-42F8-9C54-8150B9B60F81}" type="pres">
      <dgm:prSet presAssocID="{8AE9EC9C-348E-459E-B8CA-D9F5734BCE48}" presName="circ3Tx" presStyleLbl="revTx" presStyleIdx="0" presStyleCnt="0">
        <dgm:presLayoutVars>
          <dgm:chMax val="0"/>
          <dgm:chPref val="0"/>
          <dgm:bulletEnabled val="1"/>
        </dgm:presLayoutVars>
      </dgm:prSet>
      <dgm:spPr/>
      <dgm:t>
        <a:bodyPr/>
        <a:lstStyle/>
        <a:p>
          <a:endParaRPr lang="en-US"/>
        </a:p>
      </dgm:t>
    </dgm:pt>
    <dgm:pt modelId="{3ACD2B34-7B85-4A9F-A221-10152E8A3A62}" type="pres">
      <dgm:prSet presAssocID="{657EA6A7-0B23-4672-A42F-2C01614A66F9}" presName="circ4" presStyleLbl="vennNode1" presStyleIdx="3" presStyleCnt="7"/>
      <dgm:spPr/>
    </dgm:pt>
    <dgm:pt modelId="{7BDEDA9C-4E38-413B-9963-A80BE4BCB503}" type="pres">
      <dgm:prSet presAssocID="{657EA6A7-0B23-4672-A42F-2C01614A66F9}" presName="circ4Tx" presStyleLbl="revTx" presStyleIdx="0" presStyleCnt="0">
        <dgm:presLayoutVars>
          <dgm:chMax val="0"/>
          <dgm:chPref val="0"/>
          <dgm:bulletEnabled val="1"/>
        </dgm:presLayoutVars>
      </dgm:prSet>
      <dgm:spPr/>
      <dgm:t>
        <a:bodyPr/>
        <a:lstStyle/>
        <a:p>
          <a:endParaRPr lang="en-US"/>
        </a:p>
      </dgm:t>
    </dgm:pt>
    <dgm:pt modelId="{4D03EFEB-22C5-4091-8251-E98C7985197D}" type="pres">
      <dgm:prSet presAssocID="{CD325171-05BB-450A-8E5B-380067FCE1EA}" presName="circ5" presStyleLbl="vennNode1" presStyleIdx="4" presStyleCnt="7"/>
      <dgm:spPr/>
    </dgm:pt>
    <dgm:pt modelId="{F7A35F20-6E2C-4A28-AF45-F86220035BA9}" type="pres">
      <dgm:prSet presAssocID="{CD325171-05BB-450A-8E5B-380067FCE1EA}" presName="circ5Tx" presStyleLbl="revTx" presStyleIdx="0" presStyleCnt="0">
        <dgm:presLayoutVars>
          <dgm:chMax val="0"/>
          <dgm:chPref val="0"/>
          <dgm:bulletEnabled val="1"/>
        </dgm:presLayoutVars>
      </dgm:prSet>
      <dgm:spPr/>
      <dgm:t>
        <a:bodyPr/>
        <a:lstStyle/>
        <a:p>
          <a:endParaRPr lang="en-US"/>
        </a:p>
      </dgm:t>
    </dgm:pt>
    <dgm:pt modelId="{54324CBD-22A7-4BB7-B1E2-7D6778E52FE8}" type="pres">
      <dgm:prSet presAssocID="{DD31F972-086D-4556-839A-6555D3137C99}" presName="circ6" presStyleLbl="vennNode1" presStyleIdx="5" presStyleCnt="7"/>
      <dgm:spPr/>
    </dgm:pt>
    <dgm:pt modelId="{9F5E8D26-1633-42C6-881D-B3E8BB595118}" type="pres">
      <dgm:prSet presAssocID="{DD31F972-086D-4556-839A-6555D3137C99}" presName="circ6Tx" presStyleLbl="revTx" presStyleIdx="0" presStyleCnt="0">
        <dgm:presLayoutVars>
          <dgm:chMax val="0"/>
          <dgm:chPref val="0"/>
          <dgm:bulletEnabled val="1"/>
        </dgm:presLayoutVars>
      </dgm:prSet>
      <dgm:spPr/>
      <dgm:t>
        <a:bodyPr/>
        <a:lstStyle/>
        <a:p>
          <a:endParaRPr lang="en-US"/>
        </a:p>
      </dgm:t>
    </dgm:pt>
    <dgm:pt modelId="{3F8AA062-C4B7-4948-8636-0649DA13EC25}" type="pres">
      <dgm:prSet presAssocID="{DCE8B63C-9722-420F-B114-0E8214415F46}" presName="circ7" presStyleLbl="vennNode1" presStyleIdx="6" presStyleCnt="7"/>
      <dgm:spPr/>
    </dgm:pt>
    <dgm:pt modelId="{EEAAA50F-512E-4FB1-8723-1AE44DECEFB4}" type="pres">
      <dgm:prSet presAssocID="{DCE8B63C-9722-420F-B114-0E8214415F46}" presName="circ7Tx" presStyleLbl="revTx" presStyleIdx="0" presStyleCnt="0">
        <dgm:presLayoutVars>
          <dgm:chMax val="0"/>
          <dgm:chPref val="0"/>
          <dgm:bulletEnabled val="1"/>
        </dgm:presLayoutVars>
      </dgm:prSet>
      <dgm:spPr/>
      <dgm:t>
        <a:bodyPr/>
        <a:lstStyle/>
        <a:p>
          <a:endParaRPr lang="en-US"/>
        </a:p>
      </dgm:t>
    </dgm:pt>
  </dgm:ptLst>
  <dgm:cxnLst>
    <dgm:cxn modelId="{B2D866F4-3FC7-47BE-82B1-4593218ACEFF}" type="presOf" srcId="{8AE9EC9C-348E-459E-B8CA-D9F5734BCE48}" destId="{70EA73BF-DD36-42F8-9C54-8150B9B60F81}" srcOrd="0" destOrd="0" presId="urn:microsoft.com/office/officeart/2005/8/layout/venn1"/>
    <dgm:cxn modelId="{9C6719F6-4884-429E-8F61-6D6612557C03}" type="presOf" srcId="{657EA6A7-0B23-4672-A42F-2C01614A66F9}" destId="{7BDEDA9C-4E38-413B-9963-A80BE4BCB503}" srcOrd="0" destOrd="0" presId="urn:microsoft.com/office/officeart/2005/8/layout/venn1"/>
    <dgm:cxn modelId="{FFF1F7A7-00C0-4467-B108-6A8268314A49}" srcId="{55E93360-E082-4936-B4BB-37051A378DF5}" destId="{E89962FD-EC2D-40FF-B495-1A0FAE610474}" srcOrd="0" destOrd="0" parTransId="{65F890BB-E176-4510-9BCB-4DA48A3A92C2}" sibTransId="{40F5AB0A-497D-4E2E-8E65-2495F48C42AD}"/>
    <dgm:cxn modelId="{5D07AEE1-DDA5-4A37-81BC-322ED309ED39}" srcId="{55E93360-E082-4936-B4BB-37051A378DF5}" destId="{CB503250-489A-4322-91D8-4F0F8406F70F}" srcOrd="7" destOrd="0" parTransId="{560B6913-7DE5-44B2-A16B-2B8FFD1FF83B}" sibTransId="{253CBE47-A5D4-4602-A46C-316C47721F59}"/>
    <dgm:cxn modelId="{B3AB653C-1C71-420B-A467-4992A3E399E6}" srcId="{55E93360-E082-4936-B4BB-37051A378DF5}" destId="{DCE8B63C-9722-420F-B114-0E8214415F46}" srcOrd="6" destOrd="0" parTransId="{6A01453C-A6CB-4112-8A16-D77D50AC05E7}" sibTransId="{03C71B6D-1479-441A-BA14-0801E326E664}"/>
    <dgm:cxn modelId="{14ADA03F-F500-47A8-A109-5112E8DABEDA}" srcId="{55E93360-E082-4936-B4BB-37051A378DF5}" destId="{52332C1D-0C02-4273-9489-DF0F633EB2D3}" srcOrd="1" destOrd="0" parTransId="{1D899589-C945-47F4-ABD7-FD1E0A6E3FDD}" sibTransId="{9B134170-70C5-4978-87E5-52792821BAFE}"/>
    <dgm:cxn modelId="{F62CF78F-E3BD-4154-BC01-8E71933C8A30}" type="presOf" srcId="{55E93360-E082-4936-B4BB-37051A378DF5}" destId="{DED2A2E7-E994-4786-9823-3FE90E1C4A8B}" srcOrd="0" destOrd="0" presId="urn:microsoft.com/office/officeart/2005/8/layout/venn1"/>
    <dgm:cxn modelId="{69A978C9-0A8D-4A80-A78C-4A6534632454}" srcId="{55E93360-E082-4936-B4BB-37051A378DF5}" destId="{DD31F972-086D-4556-839A-6555D3137C99}" srcOrd="5" destOrd="0" parTransId="{A7918C68-CDD5-4741-9DF7-81AD5A0D888D}" sibTransId="{890927CA-DF23-42C4-907C-344BD751D486}"/>
    <dgm:cxn modelId="{F11E9712-D85B-4CE8-BFF5-F4769A8C6DD4}" srcId="{55E93360-E082-4936-B4BB-37051A378DF5}" destId="{CD325171-05BB-450A-8E5B-380067FCE1EA}" srcOrd="4" destOrd="0" parTransId="{DC4217C4-3E79-4364-A5BB-BC5871B6AE4E}" sibTransId="{BBDD8DDA-F985-49BF-AE04-AEF6C8E6117D}"/>
    <dgm:cxn modelId="{E19E685B-001C-4843-B02D-D7620789C750}" type="presOf" srcId="{DCE8B63C-9722-420F-B114-0E8214415F46}" destId="{EEAAA50F-512E-4FB1-8723-1AE44DECEFB4}" srcOrd="0" destOrd="0" presId="urn:microsoft.com/office/officeart/2005/8/layout/venn1"/>
    <dgm:cxn modelId="{B79A0ADF-DF13-4990-864F-9246D07C2404}" type="presOf" srcId="{52332C1D-0C02-4273-9489-DF0F633EB2D3}" destId="{5F15587A-048F-4183-BA85-44AF024B907E}" srcOrd="0" destOrd="0" presId="urn:microsoft.com/office/officeart/2005/8/layout/venn1"/>
    <dgm:cxn modelId="{7E21241F-EF32-4670-A75E-8FF1D1571AEE}" type="presOf" srcId="{E89962FD-EC2D-40FF-B495-1A0FAE610474}" destId="{662C9830-D12A-48AC-A13F-0C6027B06C9F}" srcOrd="0" destOrd="0" presId="urn:microsoft.com/office/officeart/2005/8/layout/venn1"/>
    <dgm:cxn modelId="{C1604B1F-D2B8-4958-8E62-DE21E2E50735}" type="presOf" srcId="{CD325171-05BB-450A-8E5B-380067FCE1EA}" destId="{F7A35F20-6E2C-4A28-AF45-F86220035BA9}" srcOrd="0" destOrd="0" presId="urn:microsoft.com/office/officeart/2005/8/layout/venn1"/>
    <dgm:cxn modelId="{98588A53-12BA-4958-B8CB-72D9A571CF49}" type="presOf" srcId="{DD31F972-086D-4556-839A-6555D3137C99}" destId="{9F5E8D26-1633-42C6-881D-B3E8BB595118}" srcOrd="0" destOrd="0" presId="urn:microsoft.com/office/officeart/2005/8/layout/venn1"/>
    <dgm:cxn modelId="{15C84709-72BE-4488-98E4-714BAF8242A4}" srcId="{55E93360-E082-4936-B4BB-37051A378DF5}" destId="{657EA6A7-0B23-4672-A42F-2C01614A66F9}" srcOrd="3" destOrd="0" parTransId="{1EA1A638-AEF8-47CB-A02E-9EC87D4B4A9F}" sibTransId="{98FD4EBE-08B0-4563-90B5-2D1E2730FED5}"/>
    <dgm:cxn modelId="{BC778BF3-C271-445C-9C9C-C131BB6EF3E8}" srcId="{55E93360-E082-4936-B4BB-37051A378DF5}" destId="{8AE9EC9C-348E-459E-B8CA-D9F5734BCE48}" srcOrd="2" destOrd="0" parTransId="{634D0F9C-E5D3-4A18-A353-53C289A5084C}" sibTransId="{0ABA30C1-12AC-4708-999F-D52BFD778B62}"/>
    <dgm:cxn modelId="{6EFF1C1C-9F75-474D-8BC9-32F872F47BC8}" type="presParOf" srcId="{DED2A2E7-E994-4786-9823-3FE90E1C4A8B}" destId="{A43A51FE-6C6E-4975-B4BF-2415E364A995}" srcOrd="0" destOrd="0" presId="urn:microsoft.com/office/officeart/2005/8/layout/venn1"/>
    <dgm:cxn modelId="{4CC48638-970A-4793-BE68-956C5C348379}" type="presParOf" srcId="{DED2A2E7-E994-4786-9823-3FE90E1C4A8B}" destId="{662C9830-D12A-48AC-A13F-0C6027B06C9F}" srcOrd="1" destOrd="0" presId="urn:microsoft.com/office/officeart/2005/8/layout/venn1"/>
    <dgm:cxn modelId="{2312AB2A-0DC4-42BD-9370-CA485C3B78A9}" type="presParOf" srcId="{DED2A2E7-E994-4786-9823-3FE90E1C4A8B}" destId="{2B86E19A-9810-4025-9C41-A0150451D746}" srcOrd="2" destOrd="0" presId="urn:microsoft.com/office/officeart/2005/8/layout/venn1"/>
    <dgm:cxn modelId="{422749C1-671F-40E6-8697-22B915A664AC}" type="presParOf" srcId="{DED2A2E7-E994-4786-9823-3FE90E1C4A8B}" destId="{5F15587A-048F-4183-BA85-44AF024B907E}" srcOrd="3" destOrd="0" presId="urn:microsoft.com/office/officeart/2005/8/layout/venn1"/>
    <dgm:cxn modelId="{A945326C-6941-4897-B6BC-5F5E7F1817B7}" type="presParOf" srcId="{DED2A2E7-E994-4786-9823-3FE90E1C4A8B}" destId="{CD92B5B0-9A36-436D-84A6-7ACD61DC5B43}" srcOrd="4" destOrd="0" presId="urn:microsoft.com/office/officeart/2005/8/layout/venn1"/>
    <dgm:cxn modelId="{67051EE7-817D-4FB6-AC71-32A926C4ADCB}" type="presParOf" srcId="{DED2A2E7-E994-4786-9823-3FE90E1C4A8B}" destId="{70EA73BF-DD36-42F8-9C54-8150B9B60F81}" srcOrd="5" destOrd="0" presId="urn:microsoft.com/office/officeart/2005/8/layout/venn1"/>
    <dgm:cxn modelId="{6127B539-5CE8-4BB9-B0AD-E1434A2E16AA}" type="presParOf" srcId="{DED2A2E7-E994-4786-9823-3FE90E1C4A8B}" destId="{3ACD2B34-7B85-4A9F-A221-10152E8A3A62}" srcOrd="6" destOrd="0" presId="urn:microsoft.com/office/officeart/2005/8/layout/venn1"/>
    <dgm:cxn modelId="{8358C1B5-D81C-4E62-889C-A4AF7C9A3F46}" type="presParOf" srcId="{DED2A2E7-E994-4786-9823-3FE90E1C4A8B}" destId="{7BDEDA9C-4E38-413B-9963-A80BE4BCB503}" srcOrd="7" destOrd="0" presId="urn:microsoft.com/office/officeart/2005/8/layout/venn1"/>
    <dgm:cxn modelId="{E62B0215-71A3-41EC-A33A-FF81917F2F4C}" type="presParOf" srcId="{DED2A2E7-E994-4786-9823-3FE90E1C4A8B}" destId="{4D03EFEB-22C5-4091-8251-E98C7985197D}" srcOrd="8" destOrd="0" presId="urn:microsoft.com/office/officeart/2005/8/layout/venn1"/>
    <dgm:cxn modelId="{41917899-BDB0-4EAE-927E-9746C5ADC222}" type="presParOf" srcId="{DED2A2E7-E994-4786-9823-3FE90E1C4A8B}" destId="{F7A35F20-6E2C-4A28-AF45-F86220035BA9}" srcOrd="9" destOrd="0" presId="urn:microsoft.com/office/officeart/2005/8/layout/venn1"/>
    <dgm:cxn modelId="{10154E15-1F95-48FE-9467-92F03C31E2F6}" type="presParOf" srcId="{DED2A2E7-E994-4786-9823-3FE90E1C4A8B}" destId="{54324CBD-22A7-4BB7-B1E2-7D6778E52FE8}" srcOrd="10" destOrd="0" presId="urn:microsoft.com/office/officeart/2005/8/layout/venn1"/>
    <dgm:cxn modelId="{85F83D76-37B8-4248-AF79-46C08E60DA76}" type="presParOf" srcId="{DED2A2E7-E994-4786-9823-3FE90E1C4A8B}" destId="{9F5E8D26-1633-42C6-881D-B3E8BB595118}" srcOrd="11" destOrd="0" presId="urn:microsoft.com/office/officeart/2005/8/layout/venn1"/>
    <dgm:cxn modelId="{411088F0-EC56-473A-8464-08493782E050}" type="presParOf" srcId="{DED2A2E7-E994-4786-9823-3FE90E1C4A8B}" destId="{3F8AA062-C4B7-4948-8636-0649DA13EC25}" srcOrd="12" destOrd="0" presId="urn:microsoft.com/office/officeart/2005/8/layout/venn1"/>
    <dgm:cxn modelId="{D435C3CC-61C0-4655-BAA8-888807331D1A}" type="presParOf" srcId="{DED2A2E7-E994-4786-9823-3FE90E1C4A8B}" destId="{EEAAA50F-512E-4FB1-8723-1AE44DECEFB4}" srcOrd="1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86C7D87-21D7-4DBD-A6EB-807DB883B4D9}"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1C8C6893-DA55-445C-BD0C-2B9317D8839A}">
      <dgm:prSet phldrT="[Text]" custT="1"/>
      <dgm:spPr/>
      <dgm:t>
        <a:bodyPr/>
        <a:lstStyle/>
        <a:p>
          <a:r>
            <a:rPr lang="en-US" sz="3600" dirty="0" smtClean="0"/>
            <a:t># 1</a:t>
          </a:r>
        </a:p>
        <a:p>
          <a:r>
            <a:rPr lang="en-US" sz="2800" dirty="0" smtClean="0"/>
            <a:t>Prepare Stakeholders</a:t>
          </a:r>
          <a:endParaRPr lang="en-US" sz="2800" dirty="0"/>
        </a:p>
      </dgm:t>
    </dgm:pt>
    <dgm:pt modelId="{C9BA54AB-05FE-4685-885E-1C14544CB40E}" type="parTrans" cxnId="{1EC15D03-C49D-4F7E-A0B4-0055627F10C1}">
      <dgm:prSet/>
      <dgm:spPr/>
      <dgm:t>
        <a:bodyPr/>
        <a:lstStyle/>
        <a:p>
          <a:endParaRPr lang="en-US"/>
        </a:p>
      </dgm:t>
    </dgm:pt>
    <dgm:pt modelId="{117204DF-AB8D-483E-93E5-FFD1ECF38D72}" type="sibTrans" cxnId="{1EC15D03-C49D-4F7E-A0B4-0055627F10C1}">
      <dgm:prSet/>
      <dgm:spPr/>
      <dgm:t>
        <a:bodyPr/>
        <a:lstStyle/>
        <a:p>
          <a:endParaRPr lang="en-US"/>
        </a:p>
      </dgm:t>
    </dgm:pt>
    <dgm:pt modelId="{4B496784-ED98-4089-A2A6-47A67B6D938D}">
      <dgm:prSet phldrT="[Text]"/>
      <dgm:spPr/>
      <dgm:t>
        <a:bodyPr/>
        <a:lstStyle/>
        <a:p>
          <a:r>
            <a:rPr lang="en-US" sz="1500" dirty="0" smtClean="0"/>
            <a:t>Pubic Health Association of NE</a:t>
          </a:r>
          <a:endParaRPr lang="en-US" sz="1500" dirty="0"/>
        </a:p>
      </dgm:t>
    </dgm:pt>
    <dgm:pt modelId="{B56D3DC2-A55F-4858-B854-CFB8F11ABA9B}" type="parTrans" cxnId="{7FB9C27B-7516-4D34-886C-578BAF69FF54}">
      <dgm:prSet/>
      <dgm:spPr/>
      <dgm:t>
        <a:bodyPr/>
        <a:lstStyle/>
        <a:p>
          <a:endParaRPr lang="en-US"/>
        </a:p>
      </dgm:t>
    </dgm:pt>
    <dgm:pt modelId="{3E725B11-4F1A-4EFE-91D0-765B4A523276}" type="sibTrans" cxnId="{7FB9C27B-7516-4D34-886C-578BAF69FF54}">
      <dgm:prSet/>
      <dgm:spPr/>
      <dgm:t>
        <a:bodyPr/>
        <a:lstStyle/>
        <a:p>
          <a:endParaRPr lang="en-US"/>
        </a:p>
      </dgm:t>
    </dgm:pt>
    <dgm:pt modelId="{C62D24EB-5F53-492E-9EC3-421D21E1D67A}">
      <dgm:prSet phldrT="[Text]"/>
      <dgm:spPr/>
      <dgm:t>
        <a:bodyPr/>
        <a:lstStyle/>
        <a:p>
          <a:r>
            <a:rPr lang="en-US" sz="1500" dirty="0" smtClean="0"/>
            <a:t>Nebraska Medical Association</a:t>
          </a:r>
          <a:endParaRPr lang="en-US" sz="1500" dirty="0"/>
        </a:p>
      </dgm:t>
    </dgm:pt>
    <dgm:pt modelId="{031133EE-152B-4CEC-B4BD-840BD9A052A9}" type="parTrans" cxnId="{81BEDAF9-F6D8-487A-A7BF-E052CC526009}">
      <dgm:prSet/>
      <dgm:spPr/>
      <dgm:t>
        <a:bodyPr/>
        <a:lstStyle/>
        <a:p>
          <a:endParaRPr lang="en-US"/>
        </a:p>
      </dgm:t>
    </dgm:pt>
    <dgm:pt modelId="{F9C5C93C-1533-4B59-9636-0FBF6C446B22}" type="sibTrans" cxnId="{81BEDAF9-F6D8-487A-A7BF-E052CC526009}">
      <dgm:prSet/>
      <dgm:spPr/>
      <dgm:t>
        <a:bodyPr/>
        <a:lstStyle/>
        <a:p>
          <a:endParaRPr lang="en-US"/>
        </a:p>
      </dgm:t>
    </dgm:pt>
    <dgm:pt modelId="{DBDA347C-D31A-4DA8-978F-235EFB61CA85}">
      <dgm:prSet phldrT="[Text]" custT="1"/>
      <dgm:spPr/>
      <dgm:t>
        <a:bodyPr/>
        <a:lstStyle/>
        <a:p>
          <a:r>
            <a:rPr lang="en-US" sz="3600" dirty="0" smtClean="0"/>
            <a:t># 2</a:t>
          </a:r>
        </a:p>
        <a:p>
          <a:r>
            <a:rPr lang="en-US" sz="2600" dirty="0" smtClean="0"/>
            <a:t>Assist Nebraska CHW Steering Committee </a:t>
          </a:r>
          <a:endParaRPr lang="en-US" sz="2600" dirty="0"/>
        </a:p>
      </dgm:t>
    </dgm:pt>
    <dgm:pt modelId="{11B35004-13EC-4D39-A941-15D9868F9389}" type="parTrans" cxnId="{F310297D-C2C9-4D89-A9A0-E426EA3025C3}">
      <dgm:prSet/>
      <dgm:spPr/>
      <dgm:t>
        <a:bodyPr/>
        <a:lstStyle/>
        <a:p>
          <a:endParaRPr lang="en-US"/>
        </a:p>
      </dgm:t>
    </dgm:pt>
    <dgm:pt modelId="{C0B25D71-E2ED-47D3-9245-E57EE258345D}" type="sibTrans" cxnId="{F310297D-C2C9-4D89-A9A0-E426EA3025C3}">
      <dgm:prSet/>
      <dgm:spPr/>
      <dgm:t>
        <a:bodyPr/>
        <a:lstStyle/>
        <a:p>
          <a:endParaRPr lang="en-US"/>
        </a:p>
      </dgm:t>
    </dgm:pt>
    <dgm:pt modelId="{C3470DDB-D322-4361-AF0B-B3DB9F9E9762}">
      <dgm:prSet phldrT="[Text]" custT="1"/>
      <dgm:spPr/>
      <dgm:t>
        <a:bodyPr/>
        <a:lstStyle/>
        <a:p>
          <a:r>
            <a:rPr lang="en-US" sz="1400" dirty="0" smtClean="0"/>
            <a:t>Share Research</a:t>
          </a:r>
          <a:endParaRPr lang="en-US" sz="1400" dirty="0"/>
        </a:p>
      </dgm:t>
    </dgm:pt>
    <dgm:pt modelId="{3636A3DD-1C44-4775-8390-AB0E7FCA5A32}" type="parTrans" cxnId="{ADBAFE21-CDF3-494A-8FE4-88EAE853696D}">
      <dgm:prSet/>
      <dgm:spPr/>
      <dgm:t>
        <a:bodyPr/>
        <a:lstStyle/>
        <a:p>
          <a:endParaRPr lang="en-US"/>
        </a:p>
      </dgm:t>
    </dgm:pt>
    <dgm:pt modelId="{142F0C82-6A86-4A08-B38A-5A6B18B08DEA}" type="sibTrans" cxnId="{ADBAFE21-CDF3-494A-8FE4-88EAE853696D}">
      <dgm:prSet/>
      <dgm:spPr/>
      <dgm:t>
        <a:bodyPr/>
        <a:lstStyle/>
        <a:p>
          <a:endParaRPr lang="en-US"/>
        </a:p>
      </dgm:t>
    </dgm:pt>
    <dgm:pt modelId="{F6808C14-4028-43D2-982B-B53D5682947C}">
      <dgm:prSet phldrT="[Text]" custT="1"/>
      <dgm:spPr/>
      <dgm:t>
        <a:bodyPr/>
        <a:lstStyle/>
        <a:p>
          <a:r>
            <a:rPr lang="en-US" sz="1400" dirty="0" smtClean="0"/>
            <a:t>Share One Page Flyer</a:t>
          </a:r>
          <a:endParaRPr lang="en-US" sz="1400" dirty="0"/>
        </a:p>
      </dgm:t>
    </dgm:pt>
    <dgm:pt modelId="{EFF524DA-190E-4004-A478-27A690A09D40}" type="parTrans" cxnId="{C03CD0A9-1966-4907-91BB-B5032B799B5D}">
      <dgm:prSet/>
      <dgm:spPr/>
      <dgm:t>
        <a:bodyPr/>
        <a:lstStyle/>
        <a:p>
          <a:endParaRPr lang="en-US"/>
        </a:p>
      </dgm:t>
    </dgm:pt>
    <dgm:pt modelId="{3501C995-EEBF-48EF-835E-707A4487802C}" type="sibTrans" cxnId="{C03CD0A9-1966-4907-91BB-B5032B799B5D}">
      <dgm:prSet/>
      <dgm:spPr/>
      <dgm:t>
        <a:bodyPr/>
        <a:lstStyle/>
        <a:p>
          <a:endParaRPr lang="en-US"/>
        </a:p>
      </dgm:t>
    </dgm:pt>
    <dgm:pt modelId="{93FD6F30-BB0F-4BA5-8A11-FE9587C6611C}">
      <dgm:prSet phldrT="[Text]"/>
      <dgm:spPr/>
      <dgm:t>
        <a:bodyPr/>
        <a:lstStyle/>
        <a:p>
          <a:r>
            <a:rPr lang="en-US" sz="1500" dirty="0" smtClean="0"/>
            <a:t>Nebraska Hospital Association</a:t>
          </a:r>
          <a:endParaRPr lang="en-US" sz="1500" dirty="0"/>
        </a:p>
      </dgm:t>
    </dgm:pt>
    <dgm:pt modelId="{5F9EA22C-B8F7-4097-A45D-31D7ED93F140}" type="parTrans" cxnId="{5C27033A-3D5F-4093-9DF1-9709A95C4DE3}">
      <dgm:prSet/>
      <dgm:spPr/>
      <dgm:t>
        <a:bodyPr/>
        <a:lstStyle/>
        <a:p>
          <a:endParaRPr lang="en-US"/>
        </a:p>
      </dgm:t>
    </dgm:pt>
    <dgm:pt modelId="{6D3A157A-0016-4666-9539-8C27722F9842}" type="sibTrans" cxnId="{5C27033A-3D5F-4093-9DF1-9709A95C4DE3}">
      <dgm:prSet/>
      <dgm:spPr/>
      <dgm:t>
        <a:bodyPr/>
        <a:lstStyle/>
        <a:p>
          <a:endParaRPr lang="en-US"/>
        </a:p>
      </dgm:t>
    </dgm:pt>
    <dgm:pt modelId="{61C0E26B-89E4-4FC4-A765-C5936F1BFA97}">
      <dgm:prSet phldrT="[Text]"/>
      <dgm:spPr/>
      <dgm:t>
        <a:bodyPr/>
        <a:lstStyle/>
        <a:p>
          <a:endParaRPr lang="en-US" sz="1500" dirty="0"/>
        </a:p>
      </dgm:t>
    </dgm:pt>
    <dgm:pt modelId="{67592714-4DBE-40C7-84A8-070BB3E8AF86}" type="parTrans" cxnId="{64C4A15B-D19B-4222-9BE4-774B7B09C64C}">
      <dgm:prSet/>
      <dgm:spPr/>
      <dgm:t>
        <a:bodyPr/>
        <a:lstStyle/>
        <a:p>
          <a:endParaRPr lang="en-US"/>
        </a:p>
      </dgm:t>
    </dgm:pt>
    <dgm:pt modelId="{048F5F88-2970-4BF9-B9D6-51A40B580590}" type="sibTrans" cxnId="{64C4A15B-D19B-4222-9BE4-774B7B09C64C}">
      <dgm:prSet/>
      <dgm:spPr/>
      <dgm:t>
        <a:bodyPr/>
        <a:lstStyle/>
        <a:p>
          <a:endParaRPr lang="en-US"/>
        </a:p>
      </dgm:t>
    </dgm:pt>
    <dgm:pt modelId="{94EE7E8D-22C5-4B60-AD62-8E19F311FD62}">
      <dgm:prSet phldrT="[Text]" custT="1"/>
      <dgm:spPr/>
      <dgm:t>
        <a:bodyPr/>
        <a:lstStyle/>
        <a:p>
          <a:r>
            <a:rPr lang="en-US" sz="1400" dirty="0" smtClean="0"/>
            <a:t>Participate on work groups</a:t>
          </a:r>
          <a:endParaRPr lang="en-US" sz="1400" dirty="0"/>
        </a:p>
      </dgm:t>
    </dgm:pt>
    <dgm:pt modelId="{4C8D90F8-729C-4EA3-B515-11A20B7F1F44}" type="parTrans" cxnId="{62DA3C85-ABF8-4D2F-A0F3-C88A92FC9F69}">
      <dgm:prSet/>
      <dgm:spPr/>
      <dgm:t>
        <a:bodyPr/>
        <a:lstStyle/>
        <a:p>
          <a:endParaRPr lang="en-US"/>
        </a:p>
      </dgm:t>
    </dgm:pt>
    <dgm:pt modelId="{9909DBEC-B072-4E65-B18A-5FE0AAFC6E3B}" type="sibTrans" cxnId="{62DA3C85-ABF8-4D2F-A0F3-C88A92FC9F69}">
      <dgm:prSet/>
      <dgm:spPr/>
      <dgm:t>
        <a:bodyPr/>
        <a:lstStyle/>
        <a:p>
          <a:endParaRPr lang="en-US"/>
        </a:p>
      </dgm:t>
    </dgm:pt>
    <dgm:pt modelId="{C69A88EA-5D0E-4DCA-B971-E040A2238D6B}">
      <dgm:prSet phldrT="[Text]"/>
      <dgm:spPr/>
      <dgm:t>
        <a:bodyPr/>
        <a:lstStyle/>
        <a:p>
          <a:r>
            <a:rPr lang="en-US" sz="1500" dirty="0" smtClean="0"/>
            <a:t>Physicians / Clinics / Payers</a:t>
          </a:r>
          <a:endParaRPr lang="en-US" sz="1500" dirty="0"/>
        </a:p>
      </dgm:t>
    </dgm:pt>
    <dgm:pt modelId="{DA76D56F-A35E-44A0-9896-65D119ACEFB4}" type="parTrans" cxnId="{00EE4AE5-23E5-4204-9354-C504C937EE3C}">
      <dgm:prSet/>
      <dgm:spPr/>
      <dgm:t>
        <a:bodyPr/>
        <a:lstStyle/>
        <a:p>
          <a:endParaRPr lang="en-US"/>
        </a:p>
      </dgm:t>
    </dgm:pt>
    <dgm:pt modelId="{8A1ABFDA-4FC7-43A0-B70F-24161EE0DEDC}" type="sibTrans" cxnId="{00EE4AE5-23E5-4204-9354-C504C937EE3C}">
      <dgm:prSet/>
      <dgm:spPr/>
      <dgm:t>
        <a:bodyPr/>
        <a:lstStyle/>
        <a:p>
          <a:endParaRPr lang="en-US"/>
        </a:p>
      </dgm:t>
    </dgm:pt>
    <dgm:pt modelId="{AEF1872D-23AA-4F81-992A-611D8CD404E3}">
      <dgm:prSet phldrT="[Text]"/>
      <dgm:spPr/>
      <dgm:t>
        <a:bodyPr/>
        <a:lstStyle/>
        <a:p>
          <a:r>
            <a:rPr lang="en-US" sz="1500" dirty="0" smtClean="0"/>
            <a:t>Community Action Agencies</a:t>
          </a:r>
          <a:endParaRPr lang="en-US" sz="1500" dirty="0"/>
        </a:p>
      </dgm:t>
    </dgm:pt>
    <dgm:pt modelId="{B133BA8C-0BE5-4680-8921-DC385D1067EA}" type="parTrans" cxnId="{76D38271-BD8C-458B-850A-67A5B94C585A}">
      <dgm:prSet/>
      <dgm:spPr/>
      <dgm:t>
        <a:bodyPr/>
        <a:lstStyle/>
        <a:p>
          <a:endParaRPr lang="en-US"/>
        </a:p>
      </dgm:t>
    </dgm:pt>
    <dgm:pt modelId="{7835C5EC-54DF-435E-9C10-2518344E20A6}" type="sibTrans" cxnId="{76D38271-BD8C-458B-850A-67A5B94C585A}">
      <dgm:prSet/>
      <dgm:spPr/>
      <dgm:t>
        <a:bodyPr/>
        <a:lstStyle/>
        <a:p>
          <a:endParaRPr lang="en-US"/>
        </a:p>
      </dgm:t>
    </dgm:pt>
    <dgm:pt modelId="{25ADDBDF-071B-489C-B1A3-5610F6275568}">
      <dgm:prSet phldrT="[Text]"/>
      <dgm:spPr/>
      <dgm:t>
        <a:bodyPr/>
        <a:lstStyle/>
        <a:p>
          <a:r>
            <a:rPr lang="en-US" sz="1500" dirty="0" smtClean="0"/>
            <a:t>CHI Nebraska</a:t>
          </a:r>
          <a:endParaRPr lang="en-US" sz="1500" dirty="0"/>
        </a:p>
      </dgm:t>
    </dgm:pt>
    <dgm:pt modelId="{76B05C9C-6184-43D2-B5C9-D30BD45FBEC5}" type="parTrans" cxnId="{8E6B660F-6D49-43E8-9145-4820397AE167}">
      <dgm:prSet/>
      <dgm:spPr/>
      <dgm:t>
        <a:bodyPr/>
        <a:lstStyle/>
        <a:p>
          <a:endParaRPr lang="en-US"/>
        </a:p>
      </dgm:t>
    </dgm:pt>
    <dgm:pt modelId="{FD656EC5-F291-4266-8C83-24B03473CFA9}" type="sibTrans" cxnId="{8E6B660F-6D49-43E8-9145-4820397AE167}">
      <dgm:prSet/>
      <dgm:spPr/>
      <dgm:t>
        <a:bodyPr/>
        <a:lstStyle/>
        <a:p>
          <a:endParaRPr lang="en-US"/>
        </a:p>
      </dgm:t>
    </dgm:pt>
    <dgm:pt modelId="{7688DD09-86CA-4762-818B-5348D146DD7C}">
      <dgm:prSet phldrT="[Text]"/>
      <dgm:spPr/>
      <dgm:t>
        <a:bodyPr/>
        <a:lstStyle/>
        <a:p>
          <a:r>
            <a:rPr lang="en-US" sz="1500" dirty="0" smtClean="0"/>
            <a:t>Unicameral Health Task Force</a:t>
          </a:r>
          <a:endParaRPr lang="en-US" sz="1500" dirty="0"/>
        </a:p>
      </dgm:t>
    </dgm:pt>
    <dgm:pt modelId="{3ECCACFA-25DF-4F00-B2BF-B8A1F00F77C7}" type="parTrans" cxnId="{CDE8AA87-C510-42E5-858F-12B1D52264CD}">
      <dgm:prSet/>
      <dgm:spPr/>
      <dgm:t>
        <a:bodyPr/>
        <a:lstStyle/>
        <a:p>
          <a:endParaRPr lang="en-US"/>
        </a:p>
      </dgm:t>
    </dgm:pt>
    <dgm:pt modelId="{94ED8D43-D451-487E-A467-C0E456AA173A}" type="sibTrans" cxnId="{CDE8AA87-C510-42E5-858F-12B1D52264CD}">
      <dgm:prSet/>
      <dgm:spPr/>
      <dgm:t>
        <a:bodyPr/>
        <a:lstStyle/>
        <a:p>
          <a:endParaRPr lang="en-US"/>
        </a:p>
      </dgm:t>
    </dgm:pt>
    <dgm:pt modelId="{A1DC7F68-39F8-431F-9715-864070DDCB4C}">
      <dgm:prSet phldrT="[Text]"/>
      <dgm:spPr/>
      <dgm:t>
        <a:bodyPr/>
        <a:lstStyle/>
        <a:p>
          <a:r>
            <a:rPr lang="en-US" sz="1500" dirty="0" smtClean="0"/>
            <a:t>Regional Behavioral Health</a:t>
          </a:r>
          <a:endParaRPr lang="en-US" sz="1500" dirty="0"/>
        </a:p>
      </dgm:t>
    </dgm:pt>
    <dgm:pt modelId="{E8404A3C-962C-403C-B072-375C3F11DF73}" type="parTrans" cxnId="{5F0B6597-2E04-4F98-87BB-1DF03C71F98D}">
      <dgm:prSet/>
      <dgm:spPr/>
      <dgm:t>
        <a:bodyPr/>
        <a:lstStyle/>
        <a:p>
          <a:endParaRPr lang="en-US"/>
        </a:p>
      </dgm:t>
    </dgm:pt>
    <dgm:pt modelId="{604FA762-DD5F-4065-81F2-A3025CE79DFF}" type="sibTrans" cxnId="{5F0B6597-2E04-4F98-87BB-1DF03C71F98D}">
      <dgm:prSet/>
      <dgm:spPr/>
      <dgm:t>
        <a:bodyPr/>
        <a:lstStyle/>
        <a:p>
          <a:endParaRPr lang="en-US"/>
        </a:p>
      </dgm:t>
    </dgm:pt>
    <dgm:pt modelId="{156B5A44-5BBE-42AB-AF3D-FE7717B2B369}" type="pres">
      <dgm:prSet presAssocID="{B86C7D87-21D7-4DBD-A6EB-807DB883B4D9}" presName="Name0" presStyleCnt="0">
        <dgm:presLayoutVars>
          <dgm:dir/>
          <dgm:resizeHandles val="exact"/>
        </dgm:presLayoutVars>
      </dgm:prSet>
      <dgm:spPr/>
      <dgm:t>
        <a:bodyPr/>
        <a:lstStyle/>
        <a:p>
          <a:endParaRPr lang="en-US"/>
        </a:p>
      </dgm:t>
    </dgm:pt>
    <dgm:pt modelId="{0028D57A-3874-4BE9-A508-3E65AEC8AEE2}" type="pres">
      <dgm:prSet presAssocID="{1C8C6893-DA55-445C-BD0C-2B9317D8839A}" presName="node" presStyleLbl="node1" presStyleIdx="0" presStyleCnt="2">
        <dgm:presLayoutVars>
          <dgm:bulletEnabled val="1"/>
        </dgm:presLayoutVars>
      </dgm:prSet>
      <dgm:spPr/>
      <dgm:t>
        <a:bodyPr/>
        <a:lstStyle/>
        <a:p>
          <a:endParaRPr lang="en-US"/>
        </a:p>
      </dgm:t>
    </dgm:pt>
    <dgm:pt modelId="{E09903FF-7F5C-4588-AFD4-919EF4CC1077}" type="pres">
      <dgm:prSet presAssocID="{117204DF-AB8D-483E-93E5-FFD1ECF38D72}" presName="sibTrans" presStyleCnt="0"/>
      <dgm:spPr/>
    </dgm:pt>
    <dgm:pt modelId="{F94C2651-C365-431C-BDDC-7A75451660F8}" type="pres">
      <dgm:prSet presAssocID="{DBDA347C-D31A-4DA8-978F-235EFB61CA85}" presName="node" presStyleLbl="node1" presStyleIdx="1" presStyleCnt="2">
        <dgm:presLayoutVars>
          <dgm:bulletEnabled val="1"/>
        </dgm:presLayoutVars>
      </dgm:prSet>
      <dgm:spPr/>
      <dgm:t>
        <a:bodyPr/>
        <a:lstStyle/>
        <a:p>
          <a:endParaRPr lang="en-US"/>
        </a:p>
      </dgm:t>
    </dgm:pt>
  </dgm:ptLst>
  <dgm:cxnLst>
    <dgm:cxn modelId="{00EE4AE5-23E5-4204-9354-C504C937EE3C}" srcId="{1C8C6893-DA55-445C-BD0C-2B9317D8839A}" destId="{C69A88EA-5D0E-4DCA-B971-E040A2238D6B}" srcOrd="3" destOrd="0" parTransId="{DA76D56F-A35E-44A0-9896-65D119ACEFB4}" sibTransId="{8A1ABFDA-4FC7-43A0-B70F-24161EE0DEDC}"/>
    <dgm:cxn modelId="{67DE039E-E073-47B6-9385-0D2B10A50061}" type="presOf" srcId="{1C8C6893-DA55-445C-BD0C-2B9317D8839A}" destId="{0028D57A-3874-4BE9-A508-3E65AEC8AEE2}" srcOrd="0" destOrd="0" presId="urn:microsoft.com/office/officeart/2005/8/layout/hList6"/>
    <dgm:cxn modelId="{C1125FCA-56DA-46B6-A7B5-745E689B814F}" type="presOf" srcId="{61C0E26B-89E4-4FC4-A765-C5936F1BFA97}" destId="{0028D57A-3874-4BE9-A508-3E65AEC8AEE2}" srcOrd="0" destOrd="9" presId="urn:microsoft.com/office/officeart/2005/8/layout/hList6"/>
    <dgm:cxn modelId="{729694B4-8D54-4B88-BAC2-B24611AEEC11}" type="presOf" srcId="{C69A88EA-5D0E-4DCA-B971-E040A2238D6B}" destId="{0028D57A-3874-4BE9-A508-3E65AEC8AEE2}" srcOrd="0" destOrd="4" presId="urn:microsoft.com/office/officeart/2005/8/layout/hList6"/>
    <dgm:cxn modelId="{ADBAFE21-CDF3-494A-8FE4-88EAE853696D}" srcId="{DBDA347C-D31A-4DA8-978F-235EFB61CA85}" destId="{C3470DDB-D322-4361-AF0B-B3DB9F9E9762}" srcOrd="0" destOrd="0" parTransId="{3636A3DD-1C44-4775-8390-AB0E7FCA5A32}" sibTransId="{142F0C82-6A86-4A08-B38A-5A6B18B08DEA}"/>
    <dgm:cxn modelId="{C03CD0A9-1966-4907-91BB-B5032B799B5D}" srcId="{DBDA347C-D31A-4DA8-978F-235EFB61CA85}" destId="{F6808C14-4028-43D2-982B-B53D5682947C}" srcOrd="1" destOrd="0" parTransId="{EFF524DA-190E-4004-A478-27A690A09D40}" sibTransId="{3501C995-EEBF-48EF-835E-707A4487802C}"/>
    <dgm:cxn modelId="{1EC15D03-C49D-4F7E-A0B4-0055627F10C1}" srcId="{B86C7D87-21D7-4DBD-A6EB-807DB883B4D9}" destId="{1C8C6893-DA55-445C-BD0C-2B9317D8839A}" srcOrd="0" destOrd="0" parTransId="{C9BA54AB-05FE-4685-885E-1C14544CB40E}" sibTransId="{117204DF-AB8D-483E-93E5-FFD1ECF38D72}"/>
    <dgm:cxn modelId="{8E6B660F-6D49-43E8-9145-4820397AE167}" srcId="{1C8C6893-DA55-445C-BD0C-2B9317D8839A}" destId="{25ADDBDF-071B-489C-B1A3-5610F6275568}" srcOrd="5" destOrd="0" parTransId="{76B05C9C-6184-43D2-B5C9-D30BD45FBEC5}" sibTransId="{FD656EC5-F291-4266-8C83-24B03473CFA9}"/>
    <dgm:cxn modelId="{5F0B6597-2E04-4F98-87BB-1DF03C71F98D}" srcId="{1C8C6893-DA55-445C-BD0C-2B9317D8839A}" destId="{A1DC7F68-39F8-431F-9715-864070DDCB4C}" srcOrd="6" destOrd="0" parTransId="{E8404A3C-962C-403C-B072-375C3F11DF73}" sibTransId="{604FA762-DD5F-4065-81F2-A3025CE79DFF}"/>
    <dgm:cxn modelId="{EA1562E6-A939-46DC-A511-72B22CAA13D3}" type="presOf" srcId="{B86C7D87-21D7-4DBD-A6EB-807DB883B4D9}" destId="{156B5A44-5BBE-42AB-AF3D-FE7717B2B369}" srcOrd="0" destOrd="0" presId="urn:microsoft.com/office/officeart/2005/8/layout/hList6"/>
    <dgm:cxn modelId="{15E3D048-E0A0-4D83-88AE-2F8E2C8E5A16}" type="presOf" srcId="{DBDA347C-D31A-4DA8-978F-235EFB61CA85}" destId="{F94C2651-C365-431C-BDDC-7A75451660F8}" srcOrd="0" destOrd="0" presId="urn:microsoft.com/office/officeart/2005/8/layout/hList6"/>
    <dgm:cxn modelId="{894DEC98-E60E-43F2-9EAF-30471B5899D9}" type="presOf" srcId="{C62D24EB-5F53-492E-9EC3-421D21E1D67A}" destId="{0028D57A-3874-4BE9-A508-3E65AEC8AEE2}" srcOrd="0" destOrd="2" presId="urn:microsoft.com/office/officeart/2005/8/layout/hList6"/>
    <dgm:cxn modelId="{64C4A15B-D19B-4222-9BE4-774B7B09C64C}" srcId="{1C8C6893-DA55-445C-BD0C-2B9317D8839A}" destId="{61C0E26B-89E4-4FC4-A765-C5936F1BFA97}" srcOrd="8" destOrd="0" parTransId="{67592714-4DBE-40C7-84A8-070BB3E8AF86}" sibTransId="{048F5F88-2970-4BF9-B9D6-51A40B580590}"/>
    <dgm:cxn modelId="{76D38271-BD8C-458B-850A-67A5B94C585A}" srcId="{1C8C6893-DA55-445C-BD0C-2B9317D8839A}" destId="{AEF1872D-23AA-4F81-992A-611D8CD404E3}" srcOrd="4" destOrd="0" parTransId="{B133BA8C-0BE5-4680-8921-DC385D1067EA}" sibTransId="{7835C5EC-54DF-435E-9C10-2518344E20A6}"/>
    <dgm:cxn modelId="{97C720BA-F7C2-42B6-A40D-A8606278712A}" type="presOf" srcId="{94EE7E8D-22C5-4B60-AD62-8E19F311FD62}" destId="{F94C2651-C365-431C-BDDC-7A75451660F8}" srcOrd="0" destOrd="3" presId="urn:microsoft.com/office/officeart/2005/8/layout/hList6"/>
    <dgm:cxn modelId="{F310297D-C2C9-4D89-A9A0-E426EA3025C3}" srcId="{B86C7D87-21D7-4DBD-A6EB-807DB883B4D9}" destId="{DBDA347C-D31A-4DA8-978F-235EFB61CA85}" srcOrd="1" destOrd="0" parTransId="{11B35004-13EC-4D39-A941-15D9868F9389}" sibTransId="{C0B25D71-E2ED-47D3-9245-E57EE258345D}"/>
    <dgm:cxn modelId="{81BEDAF9-F6D8-487A-A7BF-E052CC526009}" srcId="{1C8C6893-DA55-445C-BD0C-2B9317D8839A}" destId="{C62D24EB-5F53-492E-9EC3-421D21E1D67A}" srcOrd="1" destOrd="0" parTransId="{031133EE-152B-4CEC-B4BD-840BD9A052A9}" sibTransId="{F9C5C93C-1533-4B59-9636-0FBF6C446B22}"/>
    <dgm:cxn modelId="{4447BFE2-1339-4F43-897D-C923DDE0EBCD}" type="presOf" srcId="{25ADDBDF-071B-489C-B1A3-5610F6275568}" destId="{0028D57A-3874-4BE9-A508-3E65AEC8AEE2}" srcOrd="0" destOrd="6" presId="urn:microsoft.com/office/officeart/2005/8/layout/hList6"/>
    <dgm:cxn modelId="{62DA3C85-ABF8-4D2F-A0F3-C88A92FC9F69}" srcId="{DBDA347C-D31A-4DA8-978F-235EFB61CA85}" destId="{94EE7E8D-22C5-4B60-AD62-8E19F311FD62}" srcOrd="2" destOrd="0" parTransId="{4C8D90F8-729C-4EA3-B515-11A20B7F1F44}" sibTransId="{9909DBEC-B072-4E65-B18A-5FE0AAFC6E3B}"/>
    <dgm:cxn modelId="{7FB9C27B-7516-4D34-886C-578BAF69FF54}" srcId="{1C8C6893-DA55-445C-BD0C-2B9317D8839A}" destId="{4B496784-ED98-4089-A2A6-47A67B6D938D}" srcOrd="0" destOrd="0" parTransId="{B56D3DC2-A55F-4858-B854-CFB8F11ABA9B}" sibTransId="{3E725B11-4F1A-4EFE-91D0-765B4A523276}"/>
    <dgm:cxn modelId="{A6D3A5BB-6941-4C0D-BF20-28F66C7186BB}" type="presOf" srcId="{A1DC7F68-39F8-431F-9715-864070DDCB4C}" destId="{0028D57A-3874-4BE9-A508-3E65AEC8AEE2}" srcOrd="0" destOrd="7" presId="urn:microsoft.com/office/officeart/2005/8/layout/hList6"/>
    <dgm:cxn modelId="{1C9AA0F9-744F-43FD-95F9-A858162F4C52}" type="presOf" srcId="{AEF1872D-23AA-4F81-992A-611D8CD404E3}" destId="{0028D57A-3874-4BE9-A508-3E65AEC8AEE2}" srcOrd="0" destOrd="5" presId="urn:microsoft.com/office/officeart/2005/8/layout/hList6"/>
    <dgm:cxn modelId="{FACF592B-A2F2-441E-8ACE-7D94A022AEE3}" type="presOf" srcId="{7688DD09-86CA-4762-818B-5348D146DD7C}" destId="{0028D57A-3874-4BE9-A508-3E65AEC8AEE2}" srcOrd="0" destOrd="8" presId="urn:microsoft.com/office/officeart/2005/8/layout/hList6"/>
    <dgm:cxn modelId="{F8F21992-CBF0-4F0B-AAEF-3A4116B1A987}" type="presOf" srcId="{93FD6F30-BB0F-4BA5-8A11-FE9587C6611C}" destId="{0028D57A-3874-4BE9-A508-3E65AEC8AEE2}" srcOrd="0" destOrd="3" presId="urn:microsoft.com/office/officeart/2005/8/layout/hList6"/>
    <dgm:cxn modelId="{CDE8AA87-C510-42E5-858F-12B1D52264CD}" srcId="{1C8C6893-DA55-445C-BD0C-2B9317D8839A}" destId="{7688DD09-86CA-4762-818B-5348D146DD7C}" srcOrd="7" destOrd="0" parTransId="{3ECCACFA-25DF-4F00-B2BF-B8A1F00F77C7}" sibTransId="{94ED8D43-D451-487E-A467-C0E456AA173A}"/>
    <dgm:cxn modelId="{5C27033A-3D5F-4093-9DF1-9709A95C4DE3}" srcId="{1C8C6893-DA55-445C-BD0C-2B9317D8839A}" destId="{93FD6F30-BB0F-4BA5-8A11-FE9587C6611C}" srcOrd="2" destOrd="0" parTransId="{5F9EA22C-B8F7-4097-A45D-31D7ED93F140}" sibTransId="{6D3A157A-0016-4666-9539-8C27722F9842}"/>
    <dgm:cxn modelId="{A778D13C-6ABC-44DE-BDC0-B61C84AEA01F}" type="presOf" srcId="{4B496784-ED98-4089-A2A6-47A67B6D938D}" destId="{0028D57A-3874-4BE9-A508-3E65AEC8AEE2}" srcOrd="0" destOrd="1" presId="urn:microsoft.com/office/officeart/2005/8/layout/hList6"/>
    <dgm:cxn modelId="{7139A766-722C-4B39-8A44-DF8467A3DB52}" type="presOf" srcId="{C3470DDB-D322-4361-AF0B-B3DB9F9E9762}" destId="{F94C2651-C365-431C-BDDC-7A75451660F8}" srcOrd="0" destOrd="1" presId="urn:microsoft.com/office/officeart/2005/8/layout/hList6"/>
    <dgm:cxn modelId="{97C229A7-F0D6-4CAF-A2A1-F50C4C57BD19}" type="presOf" srcId="{F6808C14-4028-43D2-982B-B53D5682947C}" destId="{F94C2651-C365-431C-BDDC-7A75451660F8}" srcOrd="0" destOrd="2" presId="urn:microsoft.com/office/officeart/2005/8/layout/hList6"/>
    <dgm:cxn modelId="{6A854B80-A7B8-40DE-A935-B3E849311A13}" type="presParOf" srcId="{156B5A44-5BBE-42AB-AF3D-FE7717B2B369}" destId="{0028D57A-3874-4BE9-A508-3E65AEC8AEE2}" srcOrd="0" destOrd="0" presId="urn:microsoft.com/office/officeart/2005/8/layout/hList6"/>
    <dgm:cxn modelId="{16EA7FB7-9065-4C08-B475-16611FDBF57E}" type="presParOf" srcId="{156B5A44-5BBE-42AB-AF3D-FE7717B2B369}" destId="{E09903FF-7F5C-4588-AFD4-919EF4CC1077}" srcOrd="1" destOrd="0" presId="urn:microsoft.com/office/officeart/2005/8/layout/hList6"/>
    <dgm:cxn modelId="{65ABA444-DDBC-4A67-9866-B97DDC71FFCE}" type="presParOf" srcId="{156B5A44-5BBE-42AB-AF3D-FE7717B2B369}" destId="{F94C2651-C365-431C-BDDC-7A75451660F8}"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B9FA23-20F0-4E99-B3C3-0F64C6F7C851}">
      <dsp:nvSpPr>
        <dsp:cNvPr id="0" name=""/>
        <dsp:cNvSpPr/>
      </dsp:nvSpPr>
      <dsp:spPr>
        <a:xfrm>
          <a:off x="645794" y="0"/>
          <a:ext cx="7319010" cy="4876800"/>
        </a:xfrm>
        <a:prstGeom prst="rightArrow">
          <a:avLst/>
        </a:prstGeom>
        <a:solidFill>
          <a:schemeClr val="accent1">
            <a:tint val="40000"/>
            <a:hueOff val="0"/>
            <a:satOff val="0"/>
            <a:lumOff val="0"/>
            <a:alphaOff val="0"/>
          </a:schemeClr>
        </a:solidFill>
        <a:ln w="12700" cap="flat" cmpd="sng" algn="ctr">
          <a:solidFill>
            <a:schemeClr val="accent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52B681B1-A278-4FF7-AEDE-9F194791C788}">
      <dsp:nvSpPr>
        <dsp:cNvPr id="0" name=""/>
        <dsp:cNvSpPr/>
      </dsp:nvSpPr>
      <dsp:spPr>
        <a:xfrm>
          <a:off x="291784" y="1463040"/>
          <a:ext cx="2583180" cy="1950720"/>
        </a:xfrm>
        <a:prstGeom prst="roundRect">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kern="1200" dirty="0" smtClean="0"/>
            <a:t>Improve health outcomes</a:t>
          </a:r>
          <a:endParaRPr lang="en-US" sz="3300" kern="1200" dirty="0"/>
        </a:p>
      </dsp:txBody>
      <dsp:txXfrm>
        <a:off x="387010" y="1558266"/>
        <a:ext cx="2392728" cy="1760268"/>
      </dsp:txXfrm>
    </dsp:sp>
    <dsp:sp modelId="{C7E5538D-5D23-4587-B449-727005E495DD}">
      <dsp:nvSpPr>
        <dsp:cNvPr id="0" name=""/>
        <dsp:cNvSpPr/>
      </dsp:nvSpPr>
      <dsp:spPr>
        <a:xfrm>
          <a:off x="3013710" y="1463040"/>
          <a:ext cx="2583180" cy="1950720"/>
        </a:xfrm>
        <a:prstGeom prst="roundRect">
          <a:avLst/>
        </a:prstGeom>
        <a:solidFill>
          <a:schemeClr val="accent3"/>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kern="1200" dirty="0" smtClean="0"/>
            <a:t>Increase access to health care</a:t>
          </a:r>
          <a:endParaRPr lang="en-US" sz="3300" kern="1200" dirty="0"/>
        </a:p>
      </dsp:txBody>
      <dsp:txXfrm>
        <a:off x="3108936" y="1558266"/>
        <a:ext cx="2392728" cy="1760268"/>
      </dsp:txXfrm>
    </dsp:sp>
    <dsp:sp modelId="{91AD2AAE-2678-464E-B390-D733A5BF7C71}">
      <dsp:nvSpPr>
        <dsp:cNvPr id="0" name=""/>
        <dsp:cNvSpPr/>
      </dsp:nvSpPr>
      <dsp:spPr>
        <a:xfrm>
          <a:off x="5735635" y="1463040"/>
          <a:ext cx="2583180" cy="1950720"/>
        </a:xfrm>
        <a:prstGeom prst="roundRect">
          <a:avLst/>
        </a:prstGeom>
        <a:solidFill>
          <a:schemeClr val="accent2"/>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US" sz="3300" kern="1200" dirty="0" smtClean="0"/>
            <a:t>Help reduce medical costs</a:t>
          </a:r>
          <a:endParaRPr lang="en-US" sz="3300" kern="1200" dirty="0"/>
        </a:p>
      </dsp:txBody>
      <dsp:txXfrm>
        <a:off x="5830861" y="1558266"/>
        <a:ext cx="2392728" cy="17602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3E673D-841D-47E7-BA52-2EBB8A7A46C0}">
      <dsp:nvSpPr>
        <dsp:cNvPr id="0" name=""/>
        <dsp:cNvSpPr/>
      </dsp:nvSpPr>
      <dsp:spPr>
        <a:xfrm>
          <a:off x="4141470" y="2503170"/>
          <a:ext cx="3059430" cy="3059430"/>
        </a:xfrm>
        <a:prstGeom prst="gear9">
          <a:avLst/>
        </a:prstGeom>
        <a:solidFill>
          <a:schemeClr val="accent2"/>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Lower costs to the health care system, e.g. payers, providers, hospitals, and public</a:t>
          </a:r>
          <a:endParaRPr lang="en-US" sz="1800" kern="1200" dirty="0"/>
        </a:p>
      </dsp:txBody>
      <dsp:txXfrm>
        <a:off x="4756552" y="3219827"/>
        <a:ext cx="1829266" cy="1572610"/>
      </dsp:txXfrm>
    </dsp:sp>
    <dsp:sp modelId="{9F436ECA-1523-43FD-9149-CC048F2CEFA5}">
      <dsp:nvSpPr>
        <dsp:cNvPr id="0" name=""/>
        <dsp:cNvSpPr/>
      </dsp:nvSpPr>
      <dsp:spPr>
        <a:xfrm>
          <a:off x="2285998" y="1676400"/>
          <a:ext cx="2339429" cy="2339429"/>
        </a:xfrm>
        <a:prstGeom prst="gear6">
          <a:avLst/>
        </a:prstGeom>
        <a:solidFill>
          <a:schemeClr val="accent3"/>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n-US" sz="1700" kern="1200" dirty="0" smtClean="0"/>
            <a:t>Increased adherence to patients’ health care goals</a:t>
          </a:r>
          <a:endParaRPr lang="en-US" sz="1700" kern="1200" dirty="0"/>
        </a:p>
      </dsp:txBody>
      <dsp:txXfrm>
        <a:off x="2874956" y="2268918"/>
        <a:ext cx="1161513" cy="1154393"/>
      </dsp:txXfrm>
    </dsp:sp>
    <dsp:sp modelId="{5D18CDC3-BA5E-401D-BAC9-D3CA039EAB77}">
      <dsp:nvSpPr>
        <dsp:cNvPr id="0" name=""/>
        <dsp:cNvSpPr/>
      </dsp:nvSpPr>
      <dsp:spPr>
        <a:xfrm rot="20700000">
          <a:off x="3673984" y="244981"/>
          <a:ext cx="2180085" cy="2180085"/>
        </a:xfrm>
        <a:prstGeom prst="gear6">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Improved health care outcomes</a:t>
          </a:r>
          <a:endParaRPr lang="en-US" sz="1800" kern="1200" dirty="0"/>
        </a:p>
      </dsp:txBody>
      <dsp:txXfrm rot="-20700000">
        <a:off x="4152141" y="723137"/>
        <a:ext cx="1223772" cy="1223772"/>
      </dsp:txXfrm>
    </dsp:sp>
    <dsp:sp modelId="{0A5F0329-A02B-49B1-AC4D-367A08F8D73F}">
      <dsp:nvSpPr>
        <dsp:cNvPr id="0" name=""/>
        <dsp:cNvSpPr/>
      </dsp:nvSpPr>
      <dsp:spPr>
        <a:xfrm>
          <a:off x="3921528" y="2032749"/>
          <a:ext cx="3916070" cy="3916070"/>
        </a:xfrm>
        <a:prstGeom prst="circularArrow">
          <a:avLst>
            <a:gd name="adj1" fmla="val 4687"/>
            <a:gd name="adj2" fmla="val 299029"/>
            <a:gd name="adj3" fmla="val 2541405"/>
            <a:gd name="adj4" fmla="val 15807939"/>
            <a:gd name="adj5" fmla="val 5469"/>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790DE953-3724-4CD7-B409-9D055C21E283}">
      <dsp:nvSpPr>
        <dsp:cNvPr id="0" name=""/>
        <dsp:cNvSpPr/>
      </dsp:nvSpPr>
      <dsp:spPr>
        <a:xfrm>
          <a:off x="1828794" y="1281842"/>
          <a:ext cx="2845269" cy="2845269"/>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 modelId="{E1B66990-2934-4D38-8FD4-FD9B4F3640C6}">
      <dsp:nvSpPr>
        <dsp:cNvPr id="0" name=""/>
        <dsp:cNvSpPr/>
      </dsp:nvSpPr>
      <dsp:spPr>
        <a:xfrm>
          <a:off x="3103411" y="-238411"/>
          <a:ext cx="3067773" cy="3067773"/>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B0196-A103-48FB-B990-9E43C4AC8543}">
      <dsp:nvSpPr>
        <dsp:cNvPr id="0" name=""/>
        <dsp:cNvSpPr/>
      </dsp:nvSpPr>
      <dsp:spPr>
        <a:xfrm rot="5400000">
          <a:off x="385223" y="2385001"/>
          <a:ext cx="1155645" cy="1922968"/>
        </a:xfrm>
        <a:prstGeom prst="corner">
          <a:avLst>
            <a:gd name="adj1" fmla="val 16120"/>
            <a:gd name="adj2" fmla="val 16110"/>
          </a:avLst>
        </a:prstGeom>
        <a:solidFill>
          <a:schemeClr val="accent1">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3B10E41B-0044-4F9D-818D-6A29D1E207CC}">
      <dsp:nvSpPr>
        <dsp:cNvPr id="0" name=""/>
        <dsp:cNvSpPr/>
      </dsp:nvSpPr>
      <dsp:spPr>
        <a:xfrm>
          <a:off x="192317" y="2959555"/>
          <a:ext cx="1736066" cy="1521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Improve access to health care/ social services</a:t>
          </a:r>
          <a:endParaRPr lang="en-US" sz="2200" kern="1200" dirty="0"/>
        </a:p>
      </dsp:txBody>
      <dsp:txXfrm>
        <a:off x="192317" y="2959555"/>
        <a:ext cx="1736066" cy="1521763"/>
      </dsp:txXfrm>
    </dsp:sp>
    <dsp:sp modelId="{8D792B9C-2753-4F4F-8AF5-1E67C9CCC348}">
      <dsp:nvSpPr>
        <dsp:cNvPr id="0" name=""/>
        <dsp:cNvSpPr/>
      </dsp:nvSpPr>
      <dsp:spPr>
        <a:xfrm>
          <a:off x="1600824" y="2243430"/>
          <a:ext cx="327559" cy="327559"/>
        </a:xfrm>
        <a:prstGeom prst="triangle">
          <a:avLst>
            <a:gd name="adj" fmla="val 100000"/>
          </a:avLst>
        </a:prstGeom>
        <a:solidFill>
          <a:schemeClr val="tx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5869C4-6DF8-43A0-81EF-22C42C6D8B9A}">
      <dsp:nvSpPr>
        <dsp:cNvPr id="0" name=""/>
        <dsp:cNvSpPr/>
      </dsp:nvSpPr>
      <dsp:spPr>
        <a:xfrm rot="5400000">
          <a:off x="2510508" y="1859098"/>
          <a:ext cx="1155645" cy="1922968"/>
        </a:xfrm>
        <a:prstGeom prst="corner">
          <a:avLst>
            <a:gd name="adj1" fmla="val 16120"/>
            <a:gd name="adj2" fmla="val 16110"/>
          </a:avLst>
        </a:prstGeom>
        <a:solidFill>
          <a:schemeClr val="accent1">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07D25ACE-97FE-4D54-A735-4320EAC8AD39}">
      <dsp:nvSpPr>
        <dsp:cNvPr id="0" name=""/>
        <dsp:cNvSpPr/>
      </dsp:nvSpPr>
      <dsp:spPr>
        <a:xfrm>
          <a:off x="2317602" y="2433651"/>
          <a:ext cx="1736066" cy="1521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Decrease health disparities</a:t>
          </a:r>
          <a:endParaRPr lang="en-US" sz="2200" kern="1200" dirty="0"/>
        </a:p>
      </dsp:txBody>
      <dsp:txXfrm>
        <a:off x="2317602" y="2433651"/>
        <a:ext cx="1736066" cy="1521763"/>
      </dsp:txXfrm>
    </dsp:sp>
    <dsp:sp modelId="{61A68A1C-7C38-47B7-9E52-EA42E1688AC5}">
      <dsp:nvSpPr>
        <dsp:cNvPr id="0" name=""/>
        <dsp:cNvSpPr/>
      </dsp:nvSpPr>
      <dsp:spPr>
        <a:xfrm>
          <a:off x="3726108" y="1717527"/>
          <a:ext cx="327559" cy="327559"/>
        </a:xfrm>
        <a:prstGeom prst="triangle">
          <a:avLst>
            <a:gd name="adj" fmla="val 100000"/>
          </a:avLst>
        </a:prstGeom>
        <a:solidFill>
          <a:schemeClr val="tx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500CDCE-F8AF-47B2-8048-70A4BD6A66E4}">
      <dsp:nvSpPr>
        <dsp:cNvPr id="0" name=""/>
        <dsp:cNvSpPr/>
      </dsp:nvSpPr>
      <dsp:spPr>
        <a:xfrm rot="5400000">
          <a:off x="4635792" y="1333194"/>
          <a:ext cx="1155645" cy="1922968"/>
        </a:xfrm>
        <a:prstGeom prst="corner">
          <a:avLst>
            <a:gd name="adj1" fmla="val 16120"/>
            <a:gd name="adj2" fmla="val 16110"/>
          </a:avLst>
        </a:prstGeom>
        <a:solidFill>
          <a:schemeClr val="accent1">
            <a:hueOff val="0"/>
            <a:satOff val="0"/>
            <a:lumOff val="0"/>
            <a:alphaOff val="0"/>
          </a:schemeClr>
        </a:solidFill>
        <a:ln w="25400" cap="flat" cmpd="sng" algn="ctr">
          <a:solidFill>
            <a:schemeClr val="tx2"/>
          </a:solidFill>
          <a:prstDash val="solid"/>
        </a:ln>
        <a:effectLst/>
      </dsp:spPr>
      <dsp:style>
        <a:lnRef idx="2">
          <a:scrgbClr r="0" g="0" b="0"/>
        </a:lnRef>
        <a:fillRef idx="1">
          <a:scrgbClr r="0" g="0" b="0"/>
        </a:fillRef>
        <a:effectRef idx="0">
          <a:scrgbClr r="0" g="0" b="0"/>
        </a:effectRef>
        <a:fontRef idx="minor">
          <a:schemeClr val="lt1"/>
        </a:fontRef>
      </dsp:style>
    </dsp:sp>
    <dsp:sp modelId="{C3C41316-75C0-41A2-B414-1C588656148B}">
      <dsp:nvSpPr>
        <dsp:cNvPr id="0" name=""/>
        <dsp:cNvSpPr/>
      </dsp:nvSpPr>
      <dsp:spPr>
        <a:xfrm>
          <a:off x="4442886" y="1907747"/>
          <a:ext cx="1736066" cy="1521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Improve health outcomes</a:t>
          </a:r>
          <a:endParaRPr lang="en-US" sz="2200" kern="1200" dirty="0"/>
        </a:p>
      </dsp:txBody>
      <dsp:txXfrm>
        <a:off x="4442886" y="1907747"/>
        <a:ext cx="1736066" cy="1521763"/>
      </dsp:txXfrm>
    </dsp:sp>
    <dsp:sp modelId="{AAF79CA5-27D7-4DBC-AC1E-211B7AA1CB70}">
      <dsp:nvSpPr>
        <dsp:cNvPr id="0" name=""/>
        <dsp:cNvSpPr/>
      </dsp:nvSpPr>
      <dsp:spPr>
        <a:xfrm>
          <a:off x="5851393" y="1191623"/>
          <a:ext cx="327559" cy="327559"/>
        </a:xfrm>
        <a:prstGeom prst="triangle">
          <a:avLst>
            <a:gd name="adj" fmla="val 100000"/>
          </a:avLst>
        </a:prstGeom>
        <a:solidFill>
          <a:schemeClr val="tx2"/>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E155D1-5CB5-47F0-B8E5-4F41C8EF891A}">
      <dsp:nvSpPr>
        <dsp:cNvPr id="0" name=""/>
        <dsp:cNvSpPr/>
      </dsp:nvSpPr>
      <dsp:spPr>
        <a:xfrm rot="5400000">
          <a:off x="6761076" y="807290"/>
          <a:ext cx="1155645" cy="1922968"/>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D52DEE-4423-4655-A3CE-1F789C137A6B}">
      <dsp:nvSpPr>
        <dsp:cNvPr id="0" name=""/>
        <dsp:cNvSpPr/>
      </dsp:nvSpPr>
      <dsp:spPr>
        <a:xfrm>
          <a:off x="6568171" y="1381843"/>
          <a:ext cx="1736066" cy="15217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en-US" sz="2200" kern="1200" dirty="0" smtClean="0"/>
            <a:t>Reduce the cost of health care in the state</a:t>
          </a:r>
          <a:endParaRPr lang="en-US" sz="2200" kern="1200" dirty="0"/>
        </a:p>
      </dsp:txBody>
      <dsp:txXfrm>
        <a:off x="6568171" y="1381843"/>
        <a:ext cx="1736066" cy="152176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76AE0E-044C-4DAF-9449-05814496E292}">
      <dsp:nvSpPr>
        <dsp:cNvPr id="0" name=""/>
        <dsp:cNvSpPr/>
      </dsp:nvSpPr>
      <dsp:spPr>
        <a:xfrm>
          <a:off x="45719" y="0"/>
          <a:ext cx="8290560" cy="5181600"/>
        </a:xfrm>
        <a:prstGeom prst="swooshArrow">
          <a:avLst>
            <a:gd name="adj1" fmla="val 25000"/>
            <a:gd name="adj2" fmla="val 25000"/>
          </a:avLst>
        </a:prstGeom>
        <a:solidFill>
          <a:schemeClr val="accent1">
            <a:lumMod val="40000"/>
            <a:lumOff val="60000"/>
          </a:schemeClr>
        </a:solidFill>
        <a:ln w="12700" cap="flat" cmpd="sng" algn="ctr">
          <a:solidFill>
            <a:schemeClr val="tx2"/>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A112D9C4-1AD5-4F00-A7BB-F5C092A6C059}">
      <dsp:nvSpPr>
        <dsp:cNvPr id="0" name=""/>
        <dsp:cNvSpPr/>
      </dsp:nvSpPr>
      <dsp:spPr>
        <a:xfrm>
          <a:off x="862340" y="3853037"/>
          <a:ext cx="190682" cy="190682"/>
        </a:xfrm>
        <a:prstGeom prst="ellipse">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1AB32075-ECC1-433E-8536-2009DF938EA0}">
      <dsp:nvSpPr>
        <dsp:cNvPr id="0" name=""/>
        <dsp:cNvSpPr/>
      </dsp:nvSpPr>
      <dsp:spPr>
        <a:xfrm>
          <a:off x="957681" y="3948379"/>
          <a:ext cx="1086063" cy="123322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01039" tIns="0" rIns="0" bIns="0" numCol="1" spcCol="1270" anchor="t" anchorCtr="0">
          <a:noAutofit/>
        </a:bodyPr>
        <a:lstStyle/>
        <a:p>
          <a:pPr lvl="0" algn="l" defTabSz="844550">
            <a:lnSpc>
              <a:spcPct val="90000"/>
            </a:lnSpc>
            <a:spcBef>
              <a:spcPct val="0"/>
            </a:spcBef>
            <a:spcAft>
              <a:spcPct val="35000"/>
            </a:spcAft>
          </a:pPr>
          <a:r>
            <a:rPr lang="en-US" sz="1900" b="1" kern="1200" dirty="0" smtClean="0">
              <a:solidFill>
                <a:schemeClr val="tx2"/>
              </a:solidFill>
            </a:rPr>
            <a:t>Adopt APHA definition of CHW</a:t>
          </a:r>
          <a:endParaRPr lang="en-US" sz="1900" b="1" kern="1200" dirty="0">
            <a:solidFill>
              <a:schemeClr val="tx2"/>
            </a:solidFill>
          </a:endParaRPr>
        </a:p>
      </dsp:txBody>
      <dsp:txXfrm>
        <a:off x="957681" y="3948379"/>
        <a:ext cx="1086063" cy="1233220"/>
      </dsp:txXfrm>
    </dsp:sp>
    <dsp:sp modelId="{6D51A4A8-1E61-477D-95D2-0E5B55BC52A2}">
      <dsp:nvSpPr>
        <dsp:cNvPr id="0" name=""/>
        <dsp:cNvSpPr/>
      </dsp:nvSpPr>
      <dsp:spPr>
        <a:xfrm>
          <a:off x="1894514" y="2861279"/>
          <a:ext cx="298460" cy="298460"/>
        </a:xfrm>
        <a:prstGeom prst="ellipse">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C59CBC52-B5F4-42F9-A7ED-5D9225EFFA14}">
      <dsp:nvSpPr>
        <dsp:cNvPr id="0" name=""/>
        <dsp:cNvSpPr/>
      </dsp:nvSpPr>
      <dsp:spPr>
        <a:xfrm>
          <a:off x="2043744" y="3010509"/>
          <a:ext cx="1376232" cy="217109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58148" tIns="0" rIns="0" bIns="0" numCol="1" spcCol="1270" anchor="t" anchorCtr="0">
          <a:noAutofit/>
        </a:bodyPr>
        <a:lstStyle/>
        <a:p>
          <a:pPr lvl="0" algn="l" defTabSz="844550">
            <a:lnSpc>
              <a:spcPct val="90000"/>
            </a:lnSpc>
            <a:spcBef>
              <a:spcPct val="0"/>
            </a:spcBef>
            <a:spcAft>
              <a:spcPct val="35000"/>
            </a:spcAft>
          </a:pPr>
          <a:r>
            <a:rPr lang="en-US" sz="1900" b="1" kern="1200" smtClean="0">
              <a:solidFill>
                <a:schemeClr val="tx2"/>
              </a:solidFill>
            </a:rPr>
            <a:t>Define scope of practice</a:t>
          </a:r>
          <a:endParaRPr lang="en-US" sz="1900" b="1" kern="1200" dirty="0">
            <a:solidFill>
              <a:schemeClr val="tx2"/>
            </a:solidFill>
          </a:endParaRPr>
        </a:p>
      </dsp:txBody>
      <dsp:txXfrm>
        <a:off x="2043744" y="3010509"/>
        <a:ext cx="1376232" cy="2171090"/>
      </dsp:txXfrm>
    </dsp:sp>
    <dsp:sp modelId="{01545A53-2095-412B-9DEC-ABAD817441B7}">
      <dsp:nvSpPr>
        <dsp:cNvPr id="0" name=""/>
        <dsp:cNvSpPr/>
      </dsp:nvSpPr>
      <dsp:spPr>
        <a:xfrm>
          <a:off x="3221004" y="2070567"/>
          <a:ext cx="397946" cy="397946"/>
        </a:xfrm>
        <a:prstGeom prst="ellipse">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861D0C2A-7A26-409A-97A4-AAE209469E82}">
      <dsp:nvSpPr>
        <dsp:cNvPr id="0" name=""/>
        <dsp:cNvSpPr/>
      </dsp:nvSpPr>
      <dsp:spPr>
        <a:xfrm>
          <a:off x="3419977" y="2269540"/>
          <a:ext cx="1600078" cy="2912059"/>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10864" tIns="0" rIns="0" bIns="0" numCol="1" spcCol="1270" anchor="t" anchorCtr="0">
          <a:noAutofit/>
        </a:bodyPr>
        <a:lstStyle/>
        <a:p>
          <a:pPr lvl="0" algn="l" defTabSz="844550">
            <a:lnSpc>
              <a:spcPct val="90000"/>
            </a:lnSpc>
            <a:spcBef>
              <a:spcPct val="0"/>
            </a:spcBef>
            <a:spcAft>
              <a:spcPct val="35000"/>
            </a:spcAft>
          </a:pPr>
          <a:r>
            <a:rPr lang="en-US" sz="1900" b="1" kern="1200" dirty="0" smtClean="0">
              <a:solidFill>
                <a:schemeClr val="tx2"/>
              </a:solidFill>
            </a:rPr>
            <a:t>Create standard core competencies</a:t>
          </a:r>
          <a:endParaRPr lang="en-US" sz="1900" b="1" kern="1200" dirty="0">
            <a:solidFill>
              <a:schemeClr val="tx2"/>
            </a:solidFill>
          </a:endParaRPr>
        </a:p>
      </dsp:txBody>
      <dsp:txXfrm>
        <a:off x="3419977" y="2269540"/>
        <a:ext cx="1600078" cy="2912059"/>
      </dsp:txXfrm>
    </dsp:sp>
    <dsp:sp modelId="{50BD2928-677F-4662-9A04-3DD13D732CDE}">
      <dsp:nvSpPr>
        <dsp:cNvPr id="0" name=""/>
        <dsp:cNvSpPr/>
      </dsp:nvSpPr>
      <dsp:spPr>
        <a:xfrm>
          <a:off x="4763048" y="1452920"/>
          <a:ext cx="514014" cy="514014"/>
        </a:xfrm>
        <a:prstGeom prst="ellipse">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37577A64-AE13-4AFB-9D48-0D95D6CE264E}">
      <dsp:nvSpPr>
        <dsp:cNvPr id="0" name=""/>
        <dsp:cNvSpPr/>
      </dsp:nvSpPr>
      <dsp:spPr>
        <a:xfrm>
          <a:off x="5020056" y="1709928"/>
          <a:ext cx="1658112" cy="3471672"/>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72366" tIns="0" rIns="0" bIns="0" numCol="1" spcCol="1270" anchor="t" anchorCtr="0">
          <a:noAutofit/>
        </a:bodyPr>
        <a:lstStyle/>
        <a:p>
          <a:pPr lvl="0" algn="l" defTabSz="844550">
            <a:lnSpc>
              <a:spcPct val="90000"/>
            </a:lnSpc>
            <a:spcBef>
              <a:spcPct val="0"/>
            </a:spcBef>
            <a:spcAft>
              <a:spcPct val="35000"/>
            </a:spcAft>
          </a:pPr>
          <a:r>
            <a:rPr lang="en-US" sz="1900" b="1" kern="1200" dirty="0" smtClean="0">
              <a:solidFill>
                <a:schemeClr val="tx2"/>
              </a:solidFill>
            </a:rPr>
            <a:t>Develop standard training with certification</a:t>
          </a:r>
          <a:endParaRPr lang="en-US" sz="1900" b="1" kern="1200" dirty="0">
            <a:solidFill>
              <a:schemeClr val="tx2"/>
            </a:solidFill>
          </a:endParaRPr>
        </a:p>
      </dsp:txBody>
      <dsp:txXfrm>
        <a:off x="5020056" y="1709928"/>
        <a:ext cx="1658112" cy="3471672"/>
      </dsp:txXfrm>
    </dsp:sp>
    <dsp:sp modelId="{1ABA0F25-9ED0-491C-8399-71F21747FB17}">
      <dsp:nvSpPr>
        <dsp:cNvPr id="0" name=""/>
        <dsp:cNvSpPr/>
      </dsp:nvSpPr>
      <dsp:spPr>
        <a:xfrm>
          <a:off x="6350690" y="1040465"/>
          <a:ext cx="654954" cy="654954"/>
        </a:xfrm>
        <a:prstGeom prst="ellipse">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8C39A959-892F-4A64-AB55-8C112C8421C7}">
      <dsp:nvSpPr>
        <dsp:cNvPr id="0" name=""/>
        <dsp:cNvSpPr/>
      </dsp:nvSpPr>
      <dsp:spPr>
        <a:xfrm>
          <a:off x="6678168" y="1367942"/>
          <a:ext cx="1658112" cy="3813657"/>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47047" tIns="0" rIns="0" bIns="0" numCol="1" spcCol="1270" anchor="t" anchorCtr="0">
          <a:noAutofit/>
        </a:bodyPr>
        <a:lstStyle/>
        <a:p>
          <a:pPr lvl="0" algn="l" defTabSz="844550">
            <a:lnSpc>
              <a:spcPct val="90000"/>
            </a:lnSpc>
            <a:spcBef>
              <a:spcPct val="0"/>
            </a:spcBef>
            <a:spcAft>
              <a:spcPct val="35000"/>
            </a:spcAft>
          </a:pPr>
          <a:r>
            <a:rPr lang="en-US" sz="1900" b="1" kern="1200" dirty="0" smtClean="0">
              <a:solidFill>
                <a:schemeClr val="tx2"/>
              </a:solidFill>
            </a:rPr>
            <a:t>Reduce health costs with dedicated workforce</a:t>
          </a:r>
          <a:endParaRPr lang="en-US" sz="1900" b="1" kern="1200" dirty="0">
            <a:solidFill>
              <a:schemeClr val="tx2"/>
            </a:solidFill>
          </a:endParaRPr>
        </a:p>
      </dsp:txBody>
      <dsp:txXfrm>
        <a:off x="6678168" y="1367942"/>
        <a:ext cx="1658112" cy="381365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180A92-0BF5-4BE4-A0D9-BE88EFDAE523}">
      <dsp:nvSpPr>
        <dsp:cNvPr id="0" name=""/>
        <dsp:cNvSpPr/>
      </dsp:nvSpPr>
      <dsp:spPr>
        <a:xfrm>
          <a:off x="0" y="3265342"/>
          <a:ext cx="8305800" cy="2142418"/>
        </a:xfrm>
        <a:prstGeom prst="rect">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7800" tIns="177800" rIns="177800" bIns="177800" numCol="1" spcCol="1270" anchor="ctr" anchorCtr="0">
          <a:noAutofit/>
        </a:bodyPr>
        <a:lstStyle/>
        <a:p>
          <a:pPr lvl="0" algn="ctr" defTabSz="1111250">
            <a:lnSpc>
              <a:spcPct val="90000"/>
            </a:lnSpc>
            <a:spcBef>
              <a:spcPct val="0"/>
            </a:spcBef>
            <a:spcAft>
              <a:spcPct val="35000"/>
            </a:spcAft>
          </a:pPr>
          <a:r>
            <a:rPr lang="en-US" sz="2500" kern="1200" dirty="0" smtClean="0"/>
            <a:t>Establish and adopt standardization of community health worker training to meet the demands of population health by defining:</a:t>
          </a:r>
          <a:endParaRPr lang="en-US" sz="2500" kern="1200" dirty="0"/>
        </a:p>
      </dsp:txBody>
      <dsp:txXfrm>
        <a:off x="0" y="3265342"/>
        <a:ext cx="8305800" cy="1156905"/>
      </dsp:txXfrm>
    </dsp:sp>
    <dsp:sp modelId="{D84E0F1D-94C6-4A5B-92D6-04BADBBAF310}">
      <dsp:nvSpPr>
        <dsp:cNvPr id="0" name=""/>
        <dsp:cNvSpPr/>
      </dsp:nvSpPr>
      <dsp:spPr>
        <a:xfrm>
          <a:off x="1013" y="4379399"/>
          <a:ext cx="1660754" cy="98551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2"/>
              </a:solidFill>
            </a:rPr>
            <a:t>CHW Definition</a:t>
          </a:r>
          <a:endParaRPr lang="en-US" sz="1800" kern="1200" dirty="0">
            <a:solidFill>
              <a:schemeClr val="tx2"/>
            </a:solidFill>
          </a:endParaRPr>
        </a:p>
      </dsp:txBody>
      <dsp:txXfrm>
        <a:off x="1013" y="4379399"/>
        <a:ext cx="1660754" cy="985512"/>
      </dsp:txXfrm>
    </dsp:sp>
    <dsp:sp modelId="{FCBB93C7-8A12-4AE4-AAE2-1B12F7535219}">
      <dsp:nvSpPr>
        <dsp:cNvPr id="0" name=""/>
        <dsp:cNvSpPr/>
      </dsp:nvSpPr>
      <dsp:spPr>
        <a:xfrm>
          <a:off x="1661768" y="4379399"/>
          <a:ext cx="1660754" cy="98551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2"/>
              </a:solidFill>
            </a:rPr>
            <a:t>Scope of practice</a:t>
          </a:r>
          <a:endParaRPr lang="en-US" sz="1800" kern="1200" dirty="0">
            <a:solidFill>
              <a:schemeClr val="tx2"/>
            </a:solidFill>
          </a:endParaRPr>
        </a:p>
      </dsp:txBody>
      <dsp:txXfrm>
        <a:off x="1661768" y="4379399"/>
        <a:ext cx="1660754" cy="985512"/>
      </dsp:txXfrm>
    </dsp:sp>
    <dsp:sp modelId="{E17C0F60-EB82-425B-8757-349CBE2024BF}">
      <dsp:nvSpPr>
        <dsp:cNvPr id="0" name=""/>
        <dsp:cNvSpPr/>
      </dsp:nvSpPr>
      <dsp:spPr>
        <a:xfrm>
          <a:off x="3322522" y="4379399"/>
          <a:ext cx="1660754" cy="98551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2"/>
              </a:solidFill>
            </a:rPr>
            <a:t>Core competencies</a:t>
          </a:r>
          <a:endParaRPr lang="en-US" sz="1800" kern="1200" dirty="0">
            <a:solidFill>
              <a:schemeClr val="tx2"/>
            </a:solidFill>
          </a:endParaRPr>
        </a:p>
      </dsp:txBody>
      <dsp:txXfrm>
        <a:off x="3322522" y="4379399"/>
        <a:ext cx="1660754" cy="985512"/>
      </dsp:txXfrm>
    </dsp:sp>
    <dsp:sp modelId="{2811E0B6-B889-4F75-A343-803814AFE9A0}">
      <dsp:nvSpPr>
        <dsp:cNvPr id="0" name=""/>
        <dsp:cNvSpPr/>
      </dsp:nvSpPr>
      <dsp:spPr>
        <a:xfrm>
          <a:off x="4983277" y="4379399"/>
          <a:ext cx="1660754" cy="98551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2"/>
              </a:solidFill>
            </a:rPr>
            <a:t>Certification Standards</a:t>
          </a:r>
          <a:endParaRPr lang="en-US" sz="1800" kern="1200" dirty="0">
            <a:solidFill>
              <a:schemeClr val="tx2"/>
            </a:solidFill>
          </a:endParaRPr>
        </a:p>
      </dsp:txBody>
      <dsp:txXfrm>
        <a:off x="4983277" y="4379399"/>
        <a:ext cx="1660754" cy="985512"/>
      </dsp:txXfrm>
    </dsp:sp>
    <dsp:sp modelId="{143B4F7E-95F8-49A8-9CA5-322E4C654C2D}">
      <dsp:nvSpPr>
        <dsp:cNvPr id="0" name=""/>
        <dsp:cNvSpPr/>
      </dsp:nvSpPr>
      <dsp:spPr>
        <a:xfrm>
          <a:off x="6644031" y="4379399"/>
          <a:ext cx="1660754" cy="985512"/>
        </a:xfrm>
        <a:prstGeom prst="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8016" tIns="22860" rIns="128016" bIns="2286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2"/>
              </a:solidFill>
            </a:rPr>
            <a:t>Recognize and Evaluate CHW workforce</a:t>
          </a:r>
          <a:endParaRPr lang="en-US" sz="1800" kern="1200" dirty="0">
            <a:solidFill>
              <a:schemeClr val="tx2"/>
            </a:solidFill>
          </a:endParaRPr>
        </a:p>
      </dsp:txBody>
      <dsp:txXfrm>
        <a:off x="6644031" y="4379399"/>
        <a:ext cx="1660754" cy="985512"/>
      </dsp:txXfrm>
    </dsp:sp>
    <dsp:sp modelId="{2BDCCDE2-DFF9-485D-AD1E-26240BC186A8}">
      <dsp:nvSpPr>
        <dsp:cNvPr id="0" name=""/>
        <dsp:cNvSpPr/>
      </dsp:nvSpPr>
      <dsp:spPr>
        <a:xfrm rot="10800000">
          <a:off x="0" y="2439"/>
          <a:ext cx="8305800" cy="3295038"/>
        </a:xfrm>
        <a:prstGeom prst="upArrowCallout">
          <a:avLst/>
        </a:prstGeom>
        <a:solidFill>
          <a:schemeClr val="accent1">
            <a:hueOff val="0"/>
            <a:satOff val="0"/>
            <a:lumOff val="0"/>
            <a:alphaOff val="0"/>
          </a:schemeClr>
        </a:solidFill>
        <a:ln>
          <a:noFill/>
        </a:ln>
        <a:effectLst>
          <a:outerShdw blurRad="50800" dist="25400" algn="bl"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en-US" sz="4000" kern="1200" dirty="0" smtClean="0"/>
            <a:t>Approve Public Policy Recommendation presented to NE CHW Steering Committee </a:t>
          </a:r>
          <a:endParaRPr lang="en-US" sz="4000" kern="1200" dirty="0"/>
        </a:p>
      </dsp:txBody>
      <dsp:txXfrm rot="10800000">
        <a:off x="0" y="2439"/>
        <a:ext cx="8305800" cy="21410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AFD035-E239-465A-ACCB-C164E88302A8}">
      <dsp:nvSpPr>
        <dsp:cNvPr id="0" name=""/>
        <dsp:cNvSpPr/>
      </dsp:nvSpPr>
      <dsp:spPr>
        <a:xfrm>
          <a:off x="2285987" y="1518299"/>
          <a:ext cx="3810007" cy="3810007"/>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72390" tIns="72390" rIns="72390" bIns="72390" numCol="1" spcCol="1270" anchor="ctr" anchorCtr="0">
          <a:noAutofit/>
        </a:bodyPr>
        <a:lstStyle/>
        <a:p>
          <a:pPr lvl="0" algn="ctr" defTabSz="2533650">
            <a:lnSpc>
              <a:spcPct val="90000"/>
            </a:lnSpc>
            <a:spcBef>
              <a:spcPct val="0"/>
            </a:spcBef>
            <a:spcAft>
              <a:spcPct val="35000"/>
            </a:spcAft>
          </a:pPr>
          <a:r>
            <a:rPr lang="en-US" sz="5700" b="1" kern="1200" dirty="0" smtClean="0">
              <a:solidFill>
                <a:schemeClr val="tx2"/>
              </a:solidFill>
            </a:rPr>
            <a:t>Scope of Practice</a:t>
          </a:r>
          <a:endParaRPr lang="en-US" sz="5700" b="1" kern="1200" dirty="0">
            <a:solidFill>
              <a:schemeClr val="tx2"/>
            </a:solidFill>
          </a:endParaRPr>
        </a:p>
      </dsp:txBody>
      <dsp:txXfrm>
        <a:off x="2843950" y="2076262"/>
        <a:ext cx="2694081" cy="2694081"/>
      </dsp:txXfrm>
    </dsp:sp>
    <dsp:sp modelId="{F72F5C66-40B2-4A68-A801-5CC07D7A7D1A}">
      <dsp:nvSpPr>
        <dsp:cNvPr id="0" name=""/>
        <dsp:cNvSpPr/>
      </dsp:nvSpPr>
      <dsp:spPr>
        <a:xfrm>
          <a:off x="3352800" y="0"/>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Bridging/cultural mediation between communities</a:t>
          </a:r>
        </a:p>
        <a:p>
          <a:pPr lvl="0" algn="ctr" defTabSz="533400">
            <a:lnSpc>
              <a:spcPct val="90000"/>
            </a:lnSpc>
            <a:spcBef>
              <a:spcPct val="0"/>
            </a:spcBef>
            <a:spcAft>
              <a:spcPct val="35000"/>
            </a:spcAft>
          </a:pPr>
          <a:r>
            <a:rPr lang="en-US" sz="1200" b="1" kern="1200" dirty="0" smtClean="0">
              <a:solidFill>
                <a:schemeClr val="tx2"/>
              </a:solidFill>
            </a:rPr>
            <a:t> and the health care systems</a:t>
          </a:r>
          <a:endParaRPr lang="en-US" sz="1200" b="1" kern="1200" dirty="0">
            <a:solidFill>
              <a:schemeClr val="tx2"/>
            </a:solidFill>
          </a:endParaRPr>
        </a:p>
      </dsp:txBody>
      <dsp:txXfrm>
        <a:off x="3597998" y="245198"/>
        <a:ext cx="1183920" cy="1183920"/>
      </dsp:txXfrm>
    </dsp:sp>
    <dsp:sp modelId="{02FBCC32-B6CC-43FD-B3C0-270FF619A0AB}">
      <dsp:nvSpPr>
        <dsp:cNvPr id="0" name=""/>
        <dsp:cNvSpPr/>
      </dsp:nvSpPr>
      <dsp:spPr>
        <a:xfrm>
          <a:off x="4800615" y="375288"/>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Provide culturally appropriate and accessible health education and information</a:t>
          </a:r>
          <a:endParaRPr lang="en-US" sz="1200" b="1" kern="1200" dirty="0">
            <a:solidFill>
              <a:schemeClr val="tx2"/>
            </a:solidFill>
          </a:endParaRPr>
        </a:p>
      </dsp:txBody>
      <dsp:txXfrm>
        <a:off x="5045813" y="620486"/>
        <a:ext cx="1183920" cy="1183920"/>
      </dsp:txXfrm>
    </dsp:sp>
    <dsp:sp modelId="{5EB657DD-86C8-4225-88DE-6FD5233FAC0C}">
      <dsp:nvSpPr>
        <dsp:cNvPr id="0" name=""/>
        <dsp:cNvSpPr/>
      </dsp:nvSpPr>
      <dsp:spPr>
        <a:xfrm>
          <a:off x="5715012" y="1442097"/>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Assuring that people get the services they need</a:t>
          </a:r>
          <a:endParaRPr lang="en-US" sz="1200" b="1" kern="1200" dirty="0">
            <a:solidFill>
              <a:schemeClr val="tx2"/>
            </a:solidFill>
          </a:endParaRPr>
        </a:p>
      </dsp:txBody>
      <dsp:txXfrm>
        <a:off x="5960210" y="1687295"/>
        <a:ext cx="1183920" cy="1183920"/>
      </dsp:txXfrm>
    </dsp:sp>
    <dsp:sp modelId="{F47989C0-184C-4746-BFDA-B19776CCE3C5}">
      <dsp:nvSpPr>
        <dsp:cNvPr id="0" name=""/>
        <dsp:cNvSpPr/>
      </dsp:nvSpPr>
      <dsp:spPr>
        <a:xfrm>
          <a:off x="5943622" y="2661301"/>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Providing informal counseling and social support</a:t>
          </a:r>
          <a:endParaRPr lang="en-US" sz="1200" b="1" kern="1200" dirty="0">
            <a:solidFill>
              <a:schemeClr val="tx2"/>
            </a:solidFill>
          </a:endParaRPr>
        </a:p>
      </dsp:txBody>
      <dsp:txXfrm>
        <a:off x="6188820" y="2906499"/>
        <a:ext cx="1183920" cy="1183920"/>
      </dsp:txXfrm>
    </dsp:sp>
    <dsp:sp modelId="{2C324FEA-60A5-4202-B596-542CAF4409A3}">
      <dsp:nvSpPr>
        <dsp:cNvPr id="0" name=""/>
        <dsp:cNvSpPr/>
      </dsp:nvSpPr>
      <dsp:spPr>
        <a:xfrm>
          <a:off x="5638811" y="3880509"/>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Advocating for individuals and   community needs</a:t>
          </a:r>
          <a:endParaRPr lang="en-US" sz="1200" b="1" kern="1200" dirty="0">
            <a:solidFill>
              <a:schemeClr val="tx2"/>
            </a:solidFill>
          </a:endParaRPr>
        </a:p>
      </dsp:txBody>
      <dsp:txXfrm>
        <a:off x="5884009" y="4125707"/>
        <a:ext cx="1183920" cy="1183920"/>
      </dsp:txXfrm>
    </dsp:sp>
    <dsp:sp modelId="{EC079FE5-9776-4E10-AE12-E0225E1602E4}">
      <dsp:nvSpPr>
        <dsp:cNvPr id="0" name=""/>
        <dsp:cNvSpPr/>
      </dsp:nvSpPr>
      <dsp:spPr>
        <a:xfrm>
          <a:off x="4724393" y="4871092"/>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Provide direct services</a:t>
          </a:r>
          <a:endParaRPr lang="en-US" sz="1200" b="1" kern="1200" dirty="0">
            <a:solidFill>
              <a:schemeClr val="tx2"/>
            </a:solidFill>
          </a:endParaRPr>
        </a:p>
      </dsp:txBody>
      <dsp:txXfrm>
        <a:off x="4969591" y="5116290"/>
        <a:ext cx="1183920" cy="1183920"/>
      </dsp:txXfrm>
    </dsp:sp>
    <dsp:sp modelId="{474451A1-CB38-4B21-A46A-DDA802246CDC}">
      <dsp:nvSpPr>
        <dsp:cNvPr id="0" name=""/>
        <dsp:cNvSpPr/>
      </dsp:nvSpPr>
      <dsp:spPr>
        <a:xfrm>
          <a:off x="3429017" y="5151624"/>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endParaRPr lang="en-US" sz="1200" b="1" kern="1200" dirty="0" smtClean="0"/>
        </a:p>
        <a:p>
          <a:pPr lvl="0" algn="ctr" defTabSz="533400">
            <a:lnSpc>
              <a:spcPct val="90000"/>
            </a:lnSpc>
            <a:spcBef>
              <a:spcPct val="0"/>
            </a:spcBef>
            <a:spcAft>
              <a:spcPct val="35000"/>
            </a:spcAft>
          </a:pPr>
          <a:r>
            <a:rPr lang="en-US" sz="1200" b="1" kern="1200" dirty="0" smtClean="0">
              <a:solidFill>
                <a:schemeClr val="tx2"/>
              </a:solidFill>
            </a:rPr>
            <a:t>Build</a:t>
          </a:r>
        </a:p>
        <a:p>
          <a:pPr lvl="0" algn="ctr" defTabSz="533400">
            <a:lnSpc>
              <a:spcPct val="90000"/>
            </a:lnSpc>
            <a:spcBef>
              <a:spcPct val="0"/>
            </a:spcBef>
            <a:spcAft>
              <a:spcPct val="35000"/>
            </a:spcAft>
          </a:pPr>
          <a:r>
            <a:rPr lang="en-US" sz="1200" b="1" kern="1200" dirty="0" smtClean="0">
              <a:solidFill>
                <a:schemeClr val="tx2"/>
              </a:solidFill>
            </a:rPr>
            <a:t> individual and </a:t>
          </a:r>
        </a:p>
        <a:p>
          <a:pPr lvl="0" algn="ctr" defTabSz="533400">
            <a:lnSpc>
              <a:spcPct val="90000"/>
            </a:lnSpc>
            <a:spcBef>
              <a:spcPct val="0"/>
            </a:spcBef>
            <a:spcAft>
              <a:spcPct val="35000"/>
            </a:spcAft>
          </a:pPr>
          <a:r>
            <a:rPr lang="en-US" sz="1200" b="1" kern="1200" dirty="0" smtClean="0">
              <a:solidFill>
                <a:schemeClr val="tx2"/>
              </a:solidFill>
            </a:rPr>
            <a:t>community capacity</a:t>
          </a:r>
          <a:endParaRPr lang="en-US" sz="1200" b="1" kern="1200" dirty="0">
            <a:solidFill>
              <a:schemeClr val="tx2"/>
            </a:solidFill>
          </a:endParaRPr>
        </a:p>
      </dsp:txBody>
      <dsp:txXfrm>
        <a:off x="3674215" y="5396822"/>
        <a:ext cx="1183920" cy="1183920"/>
      </dsp:txXfrm>
    </dsp:sp>
    <dsp:sp modelId="{10EC5BC1-19EF-48E8-BE4D-1688FCFE975C}">
      <dsp:nvSpPr>
        <dsp:cNvPr id="0" name=""/>
        <dsp:cNvSpPr/>
      </dsp:nvSpPr>
      <dsp:spPr>
        <a:xfrm>
          <a:off x="2057397" y="4871101"/>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Member </a:t>
          </a:r>
        </a:p>
        <a:p>
          <a:pPr lvl="0" algn="ctr" defTabSz="533400">
            <a:lnSpc>
              <a:spcPct val="90000"/>
            </a:lnSpc>
            <a:spcBef>
              <a:spcPct val="0"/>
            </a:spcBef>
            <a:spcAft>
              <a:spcPct val="35000"/>
            </a:spcAft>
          </a:pPr>
          <a:r>
            <a:rPr lang="en-US" sz="1200" b="1" kern="1200" dirty="0" smtClean="0">
              <a:solidFill>
                <a:schemeClr val="tx2"/>
              </a:solidFill>
            </a:rPr>
            <a:t>of care delivery team</a:t>
          </a:r>
          <a:endParaRPr lang="en-US" sz="1200" b="1" kern="1200" dirty="0">
            <a:solidFill>
              <a:schemeClr val="tx2"/>
            </a:solidFill>
          </a:endParaRPr>
        </a:p>
      </dsp:txBody>
      <dsp:txXfrm>
        <a:off x="2302595" y="5116299"/>
        <a:ext cx="1183920" cy="1183920"/>
      </dsp:txXfrm>
    </dsp:sp>
    <dsp:sp modelId="{659238EC-3384-4E33-ACDE-48B4AA2055AF}">
      <dsp:nvSpPr>
        <dsp:cNvPr id="0" name=""/>
        <dsp:cNvSpPr/>
      </dsp:nvSpPr>
      <dsp:spPr>
        <a:xfrm>
          <a:off x="1143005" y="3956703"/>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Navigator</a:t>
          </a:r>
          <a:endParaRPr lang="en-US" sz="1200" b="1" kern="1200" dirty="0">
            <a:solidFill>
              <a:schemeClr val="tx2"/>
            </a:solidFill>
          </a:endParaRPr>
        </a:p>
      </dsp:txBody>
      <dsp:txXfrm>
        <a:off x="1388203" y="4201901"/>
        <a:ext cx="1183920" cy="1183920"/>
      </dsp:txXfrm>
    </dsp:sp>
    <dsp:sp modelId="{CC7DE8F9-B715-49DB-BE84-23D0057231AF}">
      <dsp:nvSpPr>
        <dsp:cNvPr id="0" name=""/>
        <dsp:cNvSpPr/>
      </dsp:nvSpPr>
      <dsp:spPr>
        <a:xfrm>
          <a:off x="762001" y="2661308"/>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Screening and health education provider</a:t>
          </a:r>
          <a:endParaRPr lang="en-US" sz="1200" b="1" kern="1200" dirty="0">
            <a:solidFill>
              <a:schemeClr val="tx2"/>
            </a:solidFill>
          </a:endParaRPr>
        </a:p>
      </dsp:txBody>
      <dsp:txXfrm>
        <a:off x="1007199" y="2906506"/>
        <a:ext cx="1183920" cy="1183920"/>
      </dsp:txXfrm>
    </dsp:sp>
    <dsp:sp modelId="{0990A73F-ACAD-4551-B8AF-8B4A9D5E82E4}">
      <dsp:nvSpPr>
        <dsp:cNvPr id="0" name=""/>
        <dsp:cNvSpPr/>
      </dsp:nvSpPr>
      <dsp:spPr>
        <a:xfrm>
          <a:off x="1066814" y="1365893"/>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Outreach/ enrollment/ informing agent</a:t>
          </a:r>
          <a:endParaRPr lang="en-US" sz="1200" b="1" kern="1200" dirty="0">
            <a:solidFill>
              <a:schemeClr val="tx2"/>
            </a:solidFill>
          </a:endParaRPr>
        </a:p>
      </dsp:txBody>
      <dsp:txXfrm>
        <a:off x="1312012" y="1611091"/>
        <a:ext cx="1183920" cy="1183920"/>
      </dsp:txXfrm>
    </dsp:sp>
    <dsp:sp modelId="{9A97B8D8-8BB1-4196-ACD7-07D8936B1B01}">
      <dsp:nvSpPr>
        <dsp:cNvPr id="0" name=""/>
        <dsp:cNvSpPr/>
      </dsp:nvSpPr>
      <dsp:spPr>
        <a:xfrm>
          <a:off x="1981200" y="375294"/>
          <a:ext cx="1674316" cy="1674316"/>
        </a:xfrm>
        <a:prstGeom prst="ellipse">
          <a:avLst/>
        </a:prstGeom>
        <a:solidFill>
          <a:schemeClr val="accent1">
            <a:alpha val="5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clear">
          <a:bevelT w="177800" h="254000"/>
          <a:bevelB w="152400"/>
        </a:sp3d>
      </dsp:spPr>
      <dsp:style>
        <a:lnRef idx="0">
          <a:scrgbClr r="0" g="0" b="0"/>
        </a:lnRef>
        <a:fillRef idx="1">
          <a:scrgbClr r="0" g="0" b="0"/>
        </a:fillRef>
        <a:effectRef idx="0">
          <a:scrgbClr r="0" g="0" b="0"/>
        </a:effectRef>
        <a:fontRef idx="minor">
          <a:schemeClr val="tx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b="1" kern="1200" dirty="0" smtClean="0">
              <a:solidFill>
                <a:schemeClr val="tx2"/>
              </a:solidFill>
            </a:rPr>
            <a:t>Community Organizer</a:t>
          </a:r>
          <a:endParaRPr lang="en-US" sz="1200" b="1" kern="1200" dirty="0">
            <a:solidFill>
              <a:schemeClr val="tx2"/>
            </a:solidFill>
          </a:endParaRPr>
        </a:p>
      </dsp:txBody>
      <dsp:txXfrm>
        <a:off x="2226398" y="620492"/>
        <a:ext cx="1183920" cy="11839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3A51FE-6C6E-4975-B4BF-2415E364A995}">
      <dsp:nvSpPr>
        <dsp:cNvPr id="0" name=""/>
        <dsp:cNvSpPr/>
      </dsp:nvSpPr>
      <dsp:spPr>
        <a:xfrm>
          <a:off x="2883002" y="1209299"/>
          <a:ext cx="1549194" cy="15493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662C9830-D12A-48AC-A13F-0C6027B06C9F}">
      <dsp:nvSpPr>
        <dsp:cNvPr id="0" name=""/>
        <dsp:cNvSpPr/>
      </dsp:nvSpPr>
      <dsp:spPr>
        <a:xfrm>
          <a:off x="2770040" y="0"/>
          <a:ext cx="1775119" cy="949960"/>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kern="1200" dirty="0" smtClean="0"/>
            <a:t>Communication Skills</a:t>
          </a:r>
          <a:endParaRPr lang="en-US" sz="2200" kern="1200" dirty="0"/>
        </a:p>
      </dsp:txBody>
      <dsp:txXfrm>
        <a:off x="2770040" y="0"/>
        <a:ext cx="1775119" cy="949960"/>
      </dsp:txXfrm>
    </dsp:sp>
    <dsp:sp modelId="{2B86E19A-9810-4025-9C41-A0150451D746}">
      <dsp:nvSpPr>
        <dsp:cNvPr id="0" name=""/>
        <dsp:cNvSpPr/>
      </dsp:nvSpPr>
      <dsp:spPr>
        <a:xfrm>
          <a:off x="3337433" y="1427789"/>
          <a:ext cx="1549194" cy="15493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5F15587A-048F-4183-BA85-44AF024B907E}">
      <dsp:nvSpPr>
        <dsp:cNvPr id="0" name=""/>
        <dsp:cNvSpPr/>
      </dsp:nvSpPr>
      <dsp:spPr>
        <a:xfrm>
          <a:off x="5077695" y="902462"/>
          <a:ext cx="1678294" cy="104495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kern="1200" smtClean="0"/>
            <a:t>Interpersonal skills</a:t>
          </a:r>
          <a:endParaRPr lang="en-US" sz="2200" kern="1200" dirty="0" smtClean="0"/>
        </a:p>
      </dsp:txBody>
      <dsp:txXfrm>
        <a:off x="5077695" y="902462"/>
        <a:ext cx="1678294" cy="1044956"/>
      </dsp:txXfrm>
    </dsp:sp>
    <dsp:sp modelId="{CD92B5B0-9A36-436D-84A6-7ACD61DC5B43}">
      <dsp:nvSpPr>
        <dsp:cNvPr id="0" name=""/>
        <dsp:cNvSpPr/>
      </dsp:nvSpPr>
      <dsp:spPr>
        <a:xfrm>
          <a:off x="3449104" y="1919394"/>
          <a:ext cx="1549194" cy="15493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0EA73BF-DD36-42F8-9C54-8150B9B60F81}">
      <dsp:nvSpPr>
        <dsp:cNvPr id="0" name=""/>
        <dsp:cNvSpPr/>
      </dsp:nvSpPr>
      <dsp:spPr>
        <a:xfrm>
          <a:off x="5239069" y="2232406"/>
          <a:ext cx="1646019" cy="111620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kern="1200" smtClean="0"/>
            <a:t>Capacity Building Skills</a:t>
          </a:r>
          <a:endParaRPr lang="en-US" sz="2200" kern="1200" dirty="0" smtClean="0"/>
        </a:p>
      </dsp:txBody>
      <dsp:txXfrm>
        <a:off x="5239069" y="2232406"/>
        <a:ext cx="1646019" cy="1116203"/>
      </dsp:txXfrm>
    </dsp:sp>
    <dsp:sp modelId="{3ACD2B34-7B85-4A9F-A221-10152E8A3A62}">
      <dsp:nvSpPr>
        <dsp:cNvPr id="0" name=""/>
        <dsp:cNvSpPr/>
      </dsp:nvSpPr>
      <dsp:spPr>
        <a:xfrm>
          <a:off x="3134746" y="2313627"/>
          <a:ext cx="1549194" cy="15493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7BDEDA9C-4E38-413B-9963-A80BE4BCB503}">
      <dsp:nvSpPr>
        <dsp:cNvPr id="0" name=""/>
        <dsp:cNvSpPr/>
      </dsp:nvSpPr>
      <dsp:spPr>
        <a:xfrm>
          <a:off x="4529022" y="3728593"/>
          <a:ext cx="1775119" cy="102120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kern="1200" smtClean="0"/>
            <a:t>Advocacy Skills</a:t>
          </a:r>
          <a:endParaRPr lang="en-US" sz="2200" kern="1200" dirty="0" smtClean="0"/>
        </a:p>
      </dsp:txBody>
      <dsp:txXfrm>
        <a:off x="4529022" y="3728593"/>
        <a:ext cx="1775119" cy="1021207"/>
      </dsp:txXfrm>
    </dsp:sp>
    <dsp:sp modelId="{4D03EFEB-22C5-4091-8251-E98C7985197D}">
      <dsp:nvSpPr>
        <dsp:cNvPr id="0" name=""/>
        <dsp:cNvSpPr/>
      </dsp:nvSpPr>
      <dsp:spPr>
        <a:xfrm>
          <a:off x="2631258" y="2313627"/>
          <a:ext cx="1549194" cy="15493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F7A35F20-6E2C-4A28-AF45-F86220035BA9}">
      <dsp:nvSpPr>
        <dsp:cNvPr id="0" name=""/>
        <dsp:cNvSpPr/>
      </dsp:nvSpPr>
      <dsp:spPr>
        <a:xfrm>
          <a:off x="1011058" y="3728593"/>
          <a:ext cx="1775119" cy="102120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kern="1200" smtClean="0"/>
            <a:t>Organizational Skills</a:t>
          </a:r>
          <a:endParaRPr lang="en-US" sz="2200" kern="1200" dirty="0" smtClean="0"/>
        </a:p>
      </dsp:txBody>
      <dsp:txXfrm>
        <a:off x="1011058" y="3728593"/>
        <a:ext cx="1775119" cy="1021207"/>
      </dsp:txXfrm>
    </dsp:sp>
    <dsp:sp modelId="{54324CBD-22A7-4BB7-B1E2-7D6778E52FE8}">
      <dsp:nvSpPr>
        <dsp:cNvPr id="0" name=""/>
        <dsp:cNvSpPr/>
      </dsp:nvSpPr>
      <dsp:spPr>
        <a:xfrm>
          <a:off x="2316901" y="1919394"/>
          <a:ext cx="1549194" cy="15493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F5E8D26-1633-42C6-881D-B3E8BB595118}">
      <dsp:nvSpPr>
        <dsp:cNvPr id="0" name=""/>
        <dsp:cNvSpPr/>
      </dsp:nvSpPr>
      <dsp:spPr>
        <a:xfrm>
          <a:off x="430110" y="2232406"/>
          <a:ext cx="1646019" cy="1116203"/>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kern="1200" smtClean="0"/>
            <a:t>Case Management</a:t>
          </a:r>
          <a:endParaRPr lang="en-US" sz="2200" kern="1200" dirty="0" smtClean="0"/>
        </a:p>
      </dsp:txBody>
      <dsp:txXfrm>
        <a:off x="430110" y="2232406"/>
        <a:ext cx="1646019" cy="1116203"/>
      </dsp:txXfrm>
    </dsp:sp>
    <dsp:sp modelId="{3F8AA062-C4B7-4948-8636-0649DA13EC25}">
      <dsp:nvSpPr>
        <dsp:cNvPr id="0" name=""/>
        <dsp:cNvSpPr/>
      </dsp:nvSpPr>
      <dsp:spPr>
        <a:xfrm>
          <a:off x="2428572" y="1427789"/>
          <a:ext cx="1549194" cy="1549384"/>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EEAAA50F-512E-4FB1-8723-1AE44DECEFB4}">
      <dsp:nvSpPr>
        <dsp:cNvPr id="0" name=""/>
        <dsp:cNvSpPr/>
      </dsp:nvSpPr>
      <dsp:spPr>
        <a:xfrm>
          <a:off x="559210" y="902462"/>
          <a:ext cx="1678294" cy="104495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r>
            <a:rPr lang="en-US" sz="2200" kern="1200" smtClean="0"/>
            <a:t>Knowledge of specific health issues</a:t>
          </a:r>
          <a:endParaRPr lang="en-US" sz="2200" kern="1200" dirty="0" smtClean="0"/>
        </a:p>
      </dsp:txBody>
      <dsp:txXfrm>
        <a:off x="559210" y="902462"/>
        <a:ext cx="1678294" cy="104495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28D57A-3874-4BE9-A508-3E65AEC8AEE2}">
      <dsp:nvSpPr>
        <dsp:cNvPr id="0" name=""/>
        <dsp:cNvSpPr/>
      </dsp:nvSpPr>
      <dsp:spPr>
        <a:xfrm rot="16200000">
          <a:off x="-714579" y="718393"/>
          <a:ext cx="5105400" cy="3668613"/>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0" rIns="228600" bIns="0" numCol="1" spcCol="1270" anchor="t" anchorCtr="0">
          <a:noAutofit/>
        </a:bodyPr>
        <a:lstStyle/>
        <a:p>
          <a:pPr lvl="0" algn="l" defTabSz="1600200">
            <a:lnSpc>
              <a:spcPct val="90000"/>
            </a:lnSpc>
            <a:spcBef>
              <a:spcPct val="0"/>
            </a:spcBef>
            <a:spcAft>
              <a:spcPct val="35000"/>
            </a:spcAft>
          </a:pPr>
          <a:r>
            <a:rPr lang="en-US" sz="3600" kern="1200" dirty="0" smtClean="0"/>
            <a:t># 1</a:t>
          </a:r>
        </a:p>
        <a:p>
          <a:pPr lvl="0" algn="l" defTabSz="1600200">
            <a:lnSpc>
              <a:spcPct val="90000"/>
            </a:lnSpc>
            <a:spcBef>
              <a:spcPct val="0"/>
            </a:spcBef>
            <a:spcAft>
              <a:spcPct val="35000"/>
            </a:spcAft>
          </a:pPr>
          <a:r>
            <a:rPr lang="en-US" sz="2800" kern="1200" dirty="0" smtClean="0"/>
            <a:t>Prepare Stakeholders</a:t>
          </a:r>
          <a:endParaRPr lang="en-US" sz="2800" kern="1200" dirty="0"/>
        </a:p>
        <a:p>
          <a:pPr marL="114300" lvl="1" indent="-114300" algn="l" defTabSz="666750">
            <a:lnSpc>
              <a:spcPct val="90000"/>
            </a:lnSpc>
            <a:spcBef>
              <a:spcPct val="0"/>
            </a:spcBef>
            <a:spcAft>
              <a:spcPct val="15000"/>
            </a:spcAft>
            <a:buChar char="••"/>
          </a:pPr>
          <a:r>
            <a:rPr lang="en-US" sz="1500" kern="1200" dirty="0" smtClean="0"/>
            <a:t>Pubic Health Association of NE</a:t>
          </a:r>
          <a:endParaRPr lang="en-US" sz="1500" kern="1200" dirty="0"/>
        </a:p>
        <a:p>
          <a:pPr marL="114300" lvl="1" indent="-114300" algn="l" defTabSz="666750">
            <a:lnSpc>
              <a:spcPct val="90000"/>
            </a:lnSpc>
            <a:spcBef>
              <a:spcPct val="0"/>
            </a:spcBef>
            <a:spcAft>
              <a:spcPct val="15000"/>
            </a:spcAft>
            <a:buChar char="••"/>
          </a:pPr>
          <a:r>
            <a:rPr lang="en-US" sz="1500" kern="1200" dirty="0" smtClean="0"/>
            <a:t>Nebraska Medical Association</a:t>
          </a:r>
          <a:endParaRPr lang="en-US" sz="1500" kern="1200" dirty="0"/>
        </a:p>
        <a:p>
          <a:pPr marL="114300" lvl="1" indent="-114300" algn="l" defTabSz="666750">
            <a:lnSpc>
              <a:spcPct val="90000"/>
            </a:lnSpc>
            <a:spcBef>
              <a:spcPct val="0"/>
            </a:spcBef>
            <a:spcAft>
              <a:spcPct val="15000"/>
            </a:spcAft>
            <a:buChar char="••"/>
          </a:pPr>
          <a:r>
            <a:rPr lang="en-US" sz="1500" kern="1200" dirty="0" smtClean="0"/>
            <a:t>Nebraska Hospital Association</a:t>
          </a:r>
          <a:endParaRPr lang="en-US" sz="1500" kern="1200" dirty="0"/>
        </a:p>
        <a:p>
          <a:pPr marL="114300" lvl="1" indent="-114300" algn="l" defTabSz="666750">
            <a:lnSpc>
              <a:spcPct val="90000"/>
            </a:lnSpc>
            <a:spcBef>
              <a:spcPct val="0"/>
            </a:spcBef>
            <a:spcAft>
              <a:spcPct val="15000"/>
            </a:spcAft>
            <a:buChar char="••"/>
          </a:pPr>
          <a:r>
            <a:rPr lang="en-US" sz="1500" kern="1200" dirty="0" smtClean="0"/>
            <a:t>Physicians / Clinics / Payers</a:t>
          </a:r>
          <a:endParaRPr lang="en-US" sz="1500" kern="1200" dirty="0"/>
        </a:p>
        <a:p>
          <a:pPr marL="114300" lvl="1" indent="-114300" algn="l" defTabSz="666750">
            <a:lnSpc>
              <a:spcPct val="90000"/>
            </a:lnSpc>
            <a:spcBef>
              <a:spcPct val="0"/>
            </a:spcBef>
            <a:spcAft>
              <a:spcPct val="15000"/>
            </a:spcAft>
            <a:buChar char="••"/>
          </a:pPr>
          <a:r>
            <a:rPr lang="en-US" sz="1500" kern="1200" dirty="0" smtClean="0"/>
            <a:t>Community Action Agencies</a:t>
          </a:r>
          <a:endParaRPr lang="en-US" sz="1500" kern="1200" dirty="0"/>
        </a:p>
        <a:p>
          <a:pPr marL="114300" lvl="1" indent="-114300" algn="l" defTabSz="666750">
            <a:lnSpc>
              <a:spcPct val="90000"/>
            </a:lnSpc>
            <a:spcBef>
              <a:spcPct val="0"/>
            </a:spcBef>
            <a:spcAft>
              <a:spcPct val="15000"/>
            </a:spcAft>
            <a:buChar char="••"/>
          </a:pPr>
          <a:r>
            <a:rPr lang="en-US" sz="1500" kern="1200" dirty="0" smtClean="0"/>
            <a:t>CHI Nebraska</a:t>
          </a:r>
          <a:endParaRPr lang="en-US" sz="1500" kern="1200" dirty="0"/>
        </a:p>
        <a:p>
          <a:pPr marL="114300" lvl="1" indent="-114300" algn="l" defTabSz="666750">
            <a:lnSpc>
              <a:spcPct val="90000"/>
            </a:lnSpc>
            <a:spcBef>
              <a:spcPct val="0"/>
            </a:spcBef>
            <a:spcAft>
              <a:spcPct val="15000"/>
            </a:spcAft>
            <a:buChar char="••"/>
          </a:pPr>
          <a:r>
            <a:rPr lang="en-US" sz="1500" kern="1200" dirty="0" smtClean="0"/>
            <a:t>Regional Behavioral Health</a:t>
          </a:r>
          <a:endParaRPr lang="en-US" sz="1500" kern="1200" dirty="0"/>
        </a:p>
        <a:p>
          <a:pPr marL="114300" lvl="1" indent="-114300" algn="l" defTabSz="666750">
            <a:lnSpc>
              <a:spcPct val="90000"/>
            </a:lnSpc>
            <a:spcBef>
              <a:spcPct val="0"/>
            </a:spcBef>
            <a:spcAft>
              <a:spcPct val="15000"/>
            </a:spcAft>
            <a:buChar char="••"/>
          </a:pPr>
          <a:r>
            <a:rPr lang="en-US" sz="1500" kern="1200" dirty="0" smtClean="0"/>
            <a:t>Unicameral Health Task Force</a:t>
          </a:r>
          <a:endParaRPr lang="en-US" sz="1500" kern="1200" dirty="0"/>
        </a:p>
        <a:p>
          <a:pPr marL="114300" lvl="1" indent="-114300" algn="l" defTabSz="666750">
            <a:lnSpc>
              <a:spcPct val="90000"/>
            </a:lnSpc>
            <a:spcBef>
              <a:spcPct val="0"/>
            </a:spcBef>
            <a:spcAft>
              <a:spcPct val="15000"/>
            </a:spcAft>
            <a:buChar char="••"/>
          </a:pPr>
          <a:endParaRPr lang="en-US" sz="1500" kern="1200" dirty="0"/>
        </a:p>
      </dsp:txBody>
      <dsp:txXfrm rot="5400000">
        <a:off x="3815" y="1021079"/>
        <a:ext cx="3668613" cy="3063240"/>
      </dsp:txXfrm>
    </dsp:sp>
    <dsp:sp modelId="{F94C2651-C365-431C-BDDC-7A75451660F8}">
      <dsp:nvSpPr>
        <dsp:cNvPr id="0" name=""/>
        <dsp:cNvSpPr/>
      </dsp:nvSpPr>
      <dsp:spPr>
        <a:xfrm rot="16200000">
          <a:off x="3229179" y="718393"/>
          <a:ext cx="5105400" cy="3668613"/>
        </a:xfrm>
        <a:prstGeom prst="flowChartManualOperati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0" rIns="228600" bIns="0" numCol="1" spcCol="1270" anchor="t" anchorCtr="0">
          <a:noAutofit/>
        </a:bodyPr>
        <a:lstStyle/>
        <a:p>
          <a:pPr lvl="0" algn="l" defTabSz="1600200">
            <a:lnSpc>
              <a:spcPct val="90000"/>
            </a:lnSpc>
            <a:spcBef>
              <a:spcPct val="0"/>
            </a:spcBef>
            <a:spcAft>
              <a:spcPct val="35000"/>
            </a:spcAft>
          </a:pPr>
          <a:r>
            <a:rPr lang="en-US" sz="3600" kern="1200" dirty="0" smtClean="0"/>
            <a:t># 2</a:t>
          </a:r>
        </a:p>
        <a:p>
          <a:pPr lvl="0" algn="l" defTabSz="1600200">
            <a:lnSpc>
              <a:spcPct val="90000"/>
            </a:lnSpc>
            <a:spcBef>
              <a:spcPct val="0"/>
            </a:spcBef>
            <a:spcAft>
              <a:spcPct val="35000"/>
            </a:spcAft>
          </a:pPr>
          <a:r>
            <a:rPr lang="en-US" sz="2600" kern="1200" dirty="0" smtClean="0"/>
            <a:t>Assist Nebraska CHW Steering Committee </a:t>
          </a:r>
          <a:endParaRPr lang="en-US" sz="2600" kern="1200" dirty="0"/>
        </a:p>
        <a:p>
          <a:pPr marL="114300" lvl="1" indent="-114300" algn="l" defTabSz="622300">
            <a:lnSpc>
              <a:spcPct val="90000"/>
            </a:lnSpc>
            <a:spcBef>
              <a:spcPct val="0"/>
            </a:spcBef>
            <a:spcAft>
              <a:spcPct val="15000"/>
            </a:spcAft>
            <a:buChar char="••"/>
          </a:pPr>
          <a:r>
            <a:rPr lang="en-US" sz="1400" kern="1200" dirty="0" smtClean="0"/>
            <a:t>Share Research</a:t>
          </a:r>
          <a:endParaRPr lang="en-US" sz="1400" kern="1200" dirty="0"/>
        </a:p>
        <a:p>
          <a:pPr marL="114300" lvl="1" indent="-114300" algn="l" defTabSz="622300">
            <a:lnSpc>
              <a:spcPct val="90000"/>
            </a:lnSpc>
            <a:spcBef>
              <a:spcPct val="0"/>
            </a:spcBef>
            <a:spcAft>
              <a:spcPct val="15000"/>
            </a:spcAft>
            <a:buChar char="••"/>
          </a:pPr>
          <a:r>
            <a:rPr lang="en-US" sz="1400" kern="1200" dirty="0" smtClean="0"/>
            <a:t>Share One Page Flyer</a:t>
          </a:r>
          <a:endParaRPr lang="en-US" sz="1400" kern="1200" dirty="0"/>
        </a:p>
        <a:p>
          <a:pPr marL="114300" lvl="1" indent="-114300" algn="l" defTabSz="622300">
            <a:lnSpc>
              <a:spcPct val="90000"/>
            </a:lnSpc>
            <a:spcBef>
              <a:spcPct val="0"/>
            </a:spcBef>
            <a:spcAft>
              <a:spcPct val="15000"/>
            </a:spcAft>
            <a:buChar char="••"/>
          </a:pPr>
          <a:r>
            <a:rPr lang="en-US" sz="1400" kern="1200" dirty="0" smtClean="0"/>
            <a:t>Participate on work groups</a:t>
          </a:r>
          <a:endParaRPr lang="en-US" sz="1400" kern="1200" dirty="0"/>
        </a:p>
      </dsp:txBody>
      <dsp:txXfrm rot="5400000">
        <a:off x="3947573" y="1021079"/>
        <a:ext cx="3668613" cy="306324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B58E637-9B33-4611-9865-C73CF5CFCD15}" type="datetimeFigureOut">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58E637-9B33-4611-9865-C73CF5CFCD15}" type="datetimeFigureOut">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58E637-9B33-4611-9865-C73CF5CFCD15}" type="datetimeFigureOut">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58E637-9B33-4611-9865-C73CF5CFCD15}" type="datetimeFigureOut">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58E637-9B33-4611-9865-C73CF5CFCD15}" type="datetimeFigureOut">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B58E637-9B33-4611-9865-C73CF5CFCD15}" type="datetimeFigureOut">
              <a:rPr lang="en-US" smtClean="0"/>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58E637-9B33-4611-9865-C73CF5CFCD15}" type="datetimeFigureOut">
              <a:rPr lang="en-US" smtClean="0"/>
              <a:t>11/4/2013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58E637-9B33-4611-9865-C73CF5CFCD15}" type="datetimeFigureOut">
              <a:rPr lang="en-US" smtClean="0"/>
              <a:t>11/4/2013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58E637-9B33-4611-9865-C73CF5CFCD15}" type="datetimeFigureOut">
              <a:rPr lang="en-US" smtClean="0"/>
              <a:t>11/4/2013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3A2E0D-6F77-4BEB-ACFF-A94279A2867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58E637-9B33-4611-9865-C73CF5CFCD15}" type="datetimeFigureOut">
              <a:rPr lang="en-US" smtClean="0"/>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A2E0D-6F77-4BEB-ACFF-A94279A28675}"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0B58E637-9B33-4611-9865-C73CF5CFCD15}" type="datetimeFigureOut">
              <a:rPr lang="en-US" smtClean="0"/>
              <a:t>11/4/2013</a:t>
            </a:fld>
            <a:endParaRPr lang="en-US"/>
          </a:p>
        </p:txBody>
      </p:sp>
      <p:sp>
        <p:nvSpPr>
          <p:cNvPr id="9" name="Slide Number Placeholder 8"/>
          <p:cNvSpPr>
            <a:spLocks noGrp="1"/>
          </p:cNvSpPr>
          <p:nvPr>
            <p:ph type="sldNum" sz="quarter" idx="11"/>
          </p:nvPr>
        </p:nvSpPr>
        <p:spPr/>
        <p:txBody>
          <a:bodyPr/>
          <a:lstStyle/>
          <a:p>
            <a:fld id="{E33A2E0D-6F77-4BEB-ACFF-A94279A28675}"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E33A2E0D-6F77-4BEB-ACFF-A94279A28675}"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0B58E637-9B33-4611-9865-C73CF5CFCD15}" type="datetimeFigureOut">
              <a:rPr lang="en-US" smtClean="0"/>
              <a:t>11/4/2013</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5F6062"/>
                </a:solidFill>
              </a:rPr>
              <a:t>Public Health Academy: Community Health Worker Policy</a:t>
            </a:r>
            <a:endParaRPr lang="en-US" dirty="0">
              <a:solidFill>
                <a:srgbClr val="5F6062"/>
              </a:solidFill>
            </a:endParaRPr>
          </a:p>
        </p:txBody>
      </p:sp>
      <p:sp>
        <p:nvSpPr>
          <p:cNvPr id="3" name="Subtitle 2"/>
          <p:cNvSpPr>
            <a:spLocks noGrp="1"/>
          </p:cNvSpPr>
          <p:nvPr>
            <p:ph type="subTitle" idx="1"/>
          </p:nvPr>
        </p:nvSpPr>
        <p:spPr/>
        <p:txBody>
          <a:bodyPr>
            <a:normAutofit/>
          </a:bodyPr>
          <a:lstStyle/>
          <a:p>
            <a:r>
              <a:rPr lang="en-US" dirty="0" smtClean="0"/>
              <a:t>Presented to Public Health Academy Teams 10.22.13</a:t>
            </a:r>
          </a:p>
          <a:p>
            <a:r>
              <a:rPr lang="en-US" dirty="0" smtClean="0"/>
              <a:t>Presented by Buffalo County Public Health Academy Team</a:t>
            </a:r>
          </a:p>
          <a:p>
            <a:endParaRPr lang="en-US" dirty="0"/>
          </a:p>
        </p:txBody>
      </p:sp>
    </p:spTree>
    <p:extLst>
      <p:ext uri="{BB962C8B-B14F-4D97-AF65-F5344CB8AC3E}">
        <p14:creationId xmlns:p14="http://schemas.microsoft.com/office/powerpoint/2010/main" val="16112747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157051710"/>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63741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Core Competencies</a:t>
            </a:r>
            <a:endParaRPr lang="en-US" dirty="0"/>
          </a:p>
        </p:txBody>
      </p:sp>
      <p:sp>
        <p:nvSpPr>
          <p:cNvPr id="3" name="Content Placeholder 2"/>
          <p:cNvSpPr>
            <a:spLocks noGrp="1"/>
          </p:cNvSpPr>
          <p:nvPr>
            <p:ph idx="1"/>
          </p:nvPr>
        </p:nvSpPr>
        <p:spPr/>
        <p:txBody>
          <a:bodyPr/>
          <a:lstStyle/>
          <a:p>
            <a:pPr marL="114300" indent="0">
              <a:buNone/>
            </a:pPr>
            <a:r>
              <a:rPr lang="en-US" dirty="0" smtClean="0"/>
              <a:t> </a:t>
            </a:r>
            <a:endParaRPr lang="en-US" dirty="0"/>
          </a:p>
        </p:txBody>
      </p:sp>
      <p:graphicFrame>
        <p:nvGraphicFramePr>
          <p:cNvPr id="4" name="Diagram 3"/>
          <p:cNvGraphicFramePr/>
          <p:nvPr>
            <p:extLst>
              <p:ext uri="{D42A27DB-BD31-4B8C-83A1-F6EECF244321}">
                <p14:modId xmlns:p14="http://schemas.microsoft.com/office/powerpoint/2010/main" val="1674654326"/>
              </p:ext>
            </p:extLst>
          </p:nvPr>
        </p:nvGraphicFramePr>
        <p:xfrm>
          <a:off x="685800" y="1371600"/>
          <a:ext cx="7315200" cy="474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3541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620000" cy="1143000"/>
          </a:xfrm>
        </p:spPr>
        <p:txBody>
          <a:bodyPr/>
          <a:lstStyle/>
          <a:p>
            <a:r>
              <a:rPr lang="en-US" dirty="0" smtClean="0"/>
              <a:t>Policy Implementation:</a:t>
            </a:r>
            <a:endParaRPr lang="en-US" dirty="0"/>
          </a:p>
        </p:txBody>
      </p:sp>
      <p:sp>
        <p:nvSpPr>
          <p:cNvPr id="3" name="Content Placeholder 2"/>
          <p:cNvSpPr>
            <a:spLocks noGrp="1"/>
          </p:cNvSpPr>
          <p:nvPr>
            <p:ph idx="1"/>
          </p:nvPr>
        </p:nvSpPr>
        <p:spPr>
          <a:xfrm>
            <a:off x="457200" y="1295400"/>
            <a:ext cx="7924800" cy="4800600"/>
          </a:xfrm>
        </p:spPr>
        <p:txBody>
          <a:bodyPr>
            <a:noAutofit/>
          </a:bodyPr>
          <a:lstStyle/>
          <a:p>
            <a:pPr marL="571500" lvl="0" indent="-457200">
              <a:buFont typeface="+mj-lt"/>
              <a:buAutoNum type="arabicPeriod"/>
            </a:pPr>
            <a:r>
              <a:rPr lang="en-US" sz="2000" dirty="0" smtClean="0"/>
              <a:t>Nebraska </a:t>
            </a:r>
            <a:r>
              <a:rPr lang="en-US" sz="2000" dirty="0"/>
              <a:t>needs to adopt the American Public Health Association’s (APHA) definition of Community Health Workers as an umbrella job classification for the varied job descriptions already being used throughout the state of </a:t>
            </a:r>
            <a:r>
              <a:rPr lang="en-US" sz="2000" dirty="0" smtClean="0"/>
              <a:t>Nebraska. </a:t>
            </a:r>
            <a:endParaRPr lang="en-US" sz="2000" dirty="0"/>
          </a:p>
          <a:p>
            <a:pPr marL="571500" lvl="0" indent="-457200">
              <a:buFont typeface="+mj-lt"/>
              <a:buAutoNum type="arabicPeriod"/>
            </a:pPr>
            <a:endParaRPr lang="en-US" sz="2000" dirty="0"/>
          </a:p>
          <a:p>
            <a:pPr marL="571500" lvl="0" indent="-457200">
              <a:buFont typeface="+mj-lt"/>
              <a:buAutoNum type="arabicPeriod"/>
            </a:pPr>
            <a:r>
              <a:rPr lang="en-US" sz="2000" dirty="0" smtClean="0"/>
              <a:t>Nebraska </a:t>
            </a:r>
            <a:r>
              <a:rPr lang="en-US" sz="2000" dirty="0"/>
              <a:t>needs to adopt a certification training program for Community Health Workers, which includes standardized core competencies and a scope of practice based upon consistent themes found in national </a:t>
            </a:r>
            <a:r>
              <a:rPr lang="en-US" sz="2000" dirty="0" smtClean="0"/>
              <a:t>research.</a:t>
            </a:r>
            <a:endParaRPr lang="en-US" sz="2000" dirty="0"/>
          </a:p>
          <a:p>
            <a:pPr marL="571500" lvl="0" indent="-457200">
              <a:buFont typeface="+mj-lt"/>
              <a:buAutoNum type="arabicPeriod"/>
            </a:pPr>
            <a:endParaRPr lang="en-US" sz="2000" dirty="0"/>
          </a:p>
          <a:p>
            <a:pPr marL="571500" lvl="0" indent="-457200">
              <a:buFont typeface="+mj-lt"/>
              <a:buAutoNum type="arabicPeriod"/>
            </a:pPr>
            <a:r>
              <a:rPr lang="en-US" sz="2000" dirty="0" smtClean="0"/>
              <a:t>Nebraska </a:t>
            </a:r>
            <a:r>
              <a:rPr lang="en-US" sz="2000" dirty="0"/>
              <a:t>needs to adopt a standardized payer system which incorporates Community Health Workers into the Center for Medicare/Medicaid Services (CMS) and commercial payers. The Community Health Worker should be included as a part of the integrated health care team to help reduce the cost of health care and improve health outcomes.</a:t>
            </a:r>
            <a:endParaRPr lang="en-US" sz="2300" dirty="0"/>
          </a:p>
        </p:txBody>
      </p:sp>
    </p:spTree>
    <p:extLst>
      <p:ext uri="{BB962C8B-B14F-4D97-AF65-F5344CB8AC3E}">
        <p14:creationId xmlns:p14="http://schemas.microsoft.com/office/powerpoint/2010/main" val="986252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Action Steps to Policy:</a:t>
            </a:r>
            <a:endParaRPr lang="en-US" dirty="0"/>
          </a:p>
        </p:txBody>
      </p:sp>
      <p:sp>
        <p:nvSpPr>
          <p:cNvPr id="3" name="Content Placeholder 2"/>
          <p:cNvSpPr>
            <a:spLocks noGrp="1"/>
          </p:cNvSpPr>
          <p:nvPr>
            <p:ph idx="1"/>
          </p:nvPr>
        </p:nvSpPr>
        <p:spPr/>
        <p:txBody>
          <a:bodyPr/>
          <a:lstStyle/>
          <a:p>
            <a:pPr marL="114300" indent="0">
              <a:buNone/>
            </a:pPr>
            <a:endParaRPr lang="en-US" sz="2400" dirty="0" smtClean="0">
              <a:solidFill>
                <a:schemeClr val="tx2"/>
              </a:solidFill>
            </a:endParaRPr>
          </a:p>
          <a:p>
            <a:pPr marL="342900" lvl="1">
              <a:buClr>
                <a:schemeClr val="accent1"/>
              </a:buClr>
            </a:pPr>
            <a:r>
              <a:rPr lang="en-US" sz="2400" dirty="0" smtClean="0">
                <a:solidFill>
                  <a:schemeClr val="tx2"/>
                </a:solidFill>
              </a:rPr>
              <a:t>Nebraska should complete </a:t>
            </a:r>
            <a:r>
              <a:rPr lang="en-US" sz="2400" dirty="0">
                <a:solidFill>
                  <a:schemeClr val="tx2"/>
                </a:solidFill>
              </a:rPr>
              <a:t>a statewide </a:t>
            </a:r>
            <a:r>
              <a:rPr lang="en-US" sz="2400" dirty="0" smtClean="0">
                <a:solidFill>
                  <a:schemeClr val="tx2"/>
                </a:solidFill>
              </a:rPr>
              <a:t>assessment and evaluation of CHWs and their impact on the health and the health care system.</a:t>
            </a:r>
          </a:p>
          <a:p>
            <a:pPr marL="342900" lvl="1">
              <a:buClr>
                <a:schemeClr val="accent1"/>
              </a:buClr>
            </a:pPr>
            <a:endParaRPr lang="en-US" sz="2400" dirty="0" smtClean="0">
              <a:solidFill>
                <a:schemeClr val="tx2"/>
              </a:solidFill>
            </a:endParaRPr>
          </a:p>
          <a:p>
            <a:pPr marL="342900" lvl="1">
              <a:buClr>
                <a:schemeClr val="accent1"/>
              </a:buClr>
            </a:pPr>
            <a:r>
              <a:rPr lang="en-US" sz="2400" dirty="0" smtClean="0">
                <a:solidFill>
                  <a:schemeClr val="tx2"/>
                </a:solidFill>
              </a:rPr>
              <a:t>Include CHWs in integrated health care team in both private and public settings.</a:t>
            </a:r>
            <a:endParaRPr lang="en-US" sz="2400" dirty="0">
              <a:solidFill>
                <a:schemeClr val="tx2"/>
              </a:solidFill>
            </a:endParaRPr>
          </a:p>
          <a:p>
            <a:endParaRPr lang="en-US" sz="2400" dirty="0" smtClean="0">
              <a:solidFill>
                <a:schemeClr val="tx2"/>
              </a:solidFill>
            </a:endParaRPr>
          </a:p>
          <a:p>
            <a:pPr marL="114300" indent="0">
              <a:buNone/>
            </a:pPr>
            <a:endParaRPr lang="en-US" sz="2400" dirty="0" smtClean="0">
              <a:solidFill>
                <a:schemeClr val="tx2"/>
              </a:solidFill>
            </a:endParaRPr>
          </a:p>
          <a:p>
            <a:endParaRPr lang="en-US" dirty="0"/>
          </a:p>
        </p:txBody>
      </p:sp>
    </p:spTree>
    <p:extLst>
      <p:ext uri="{BB962C8B-B14F-4D97-AF65-F5344CB8AC3E}">
        <p14:creationId xmlns:p14="http://schemas.microsoft.com/office/powerpoint/2010/main" val="9876206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
            <a:ext cx="7620000" cy="1143000"/>
          </a:xfrm>
        </p:spPr>
        <p:txBody>
          <a:bodyPr/>
          <a:lstStyle/>
          <a:p>
            <a:r>
              <a:rPr lang="en-US" sz="4000" dirty="0" smtClean="0"/>
              <a:t>Projected Impact and Research</a:t>
            </a:r>
            <a:endParaRPr lang="en-US" dirty="0"/>
          </a:p>
        </p:txBody>
      </p:sp>
      <p:sp>
        <p:nvSpPr>
          <p:cNvPr id="3" name="Content Placeholder 2"/>
          <p:cNvSpPr>
            <a:spLocks noGrp="1"/>
          </p:cNvSpPr>
          <p:nvPr>
            <p:ph idx="1"/>
          </p:nvPr>
        </p:nvSpPr>
        <p:spPr>
          <a:xfrm>
            <a:off x="588236" y="2286000"/>
            <a:ext cx="7620000" cy="4800600"/>
          </a:xfrm>
        </p:spPr>
        <p:txBody>
          <a:bodyPr>
            <a:normAutofit/>
          </a:bodyPr>
          <a:lstStyle/>
          <a:p>
            <a:r>
              <a:rPr lang="en-US" sz="2400" dirty="0" smtClean="0"/>
              <a:t>Reduce health care costs and reduce ER use</a:t>
            </a:r>
          </a:p>
          <a:p>
            <a:r>
              <a:rPr lang="en-US" sz="2400" dirty="0" smtClean="0"/>
              <a:t>Improve health and well-being of population</a:t>
            </a:r>
          </a:p>
          <a:p>
            <a:r>
              <a:rPr lang="en-US" sz="2400" dirty="0" smtClean="0"/>
              <a:t>Appropriate care at the appropriate time</a:t>
            </a:r>
          </a:p>
          <a:p>
            <a:endParaRPr lang="en-US" sz="2400" dirty="0"/>
          </a:p>
          <a:p>
            <a:pPr lvl="1"/>
            <a:r>
              <a:rPr lang="en-US" sz="2400" i="1" dirty="0"/>
              <a:t>In Buffalo County, Nebraska, Community Health Workers have demonstrated a 5:1 return on investment and cost savings of $3.5 million for the hospital in two years.</a:t>
            </a:r>
          </a:p>
        </p:txBody>
      </p:sp>
      <p:pic>
        <p:nvPicPr>
          <p:cNvPr id="4" name="Picture 3" title="SAVING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1271016"/>
            <a:ext cx="2959608" cy="880872"/>
          </a:xfrm>
          <a:prstGeom prst="rect">
            <a:avLst/>
          </a:prstGeom>
        </p:spPr>
      </p:pic>
    </p:spTree>
    <p:extLst>
      <p:ext uri="{BB962C8B-B14F-4D97-AF65-F5344CB8AC3E}">
        <p14:creationId xmlns:p14="http://schemas.microsoft.com/office/powerpoint/2010/main" val="28472174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title="SYSTEM"/>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1273380"/>
            <a:ext cx="2959608" cy="880872"/>
          </a:xfrm>
          <a:prstGeom prst="rect">
            <a:avLst/>
          </a:prstGeom>
        </p:spPr>
      </p:pic>
      <p:sp>
        <p:nvSpPr>
          <p:cNvPr id="2" name="Title 1"/>
          <p:cNvSpPr>
            <a:spLocks noGrp="1"/>
          </p:cNvSpPr>
          <p:nvPr>
            <p:ph type="title"/>
          </p:nvPr>
        </p:nvSpPr>
        <p:spPr>
          <a:xfrm>
            <a:off x="533400" y="76200"/>
            <a:ext cx="7620000" cy="1143000"/>
          </a:xfrm>
        </p:spPr>
        <p:txBody>
          <a:bodyPr/>
          <a:lstStyle/>
          <a:p>
            <a:r>
              <a:rPr lang="en-US" sz="4000" dirty="0"/>
              <a:t>Projected Impact and Research</a:t>
            </a:r>
            <a:endParaRPr lang="en-US" dirty="0"/>
          </a:p>
        </p:txBody>
      </p:sp>
      <p:sp>
        <p:nvSpPr>
          <p:cNvPr id="3" name="Content Placeholder 2"/>
          <p:cNvSpPr>
            <a:spLocks noGrp="1"/>
          </p:cNvSpPr>
          <p:nvPr>
            <p:ph idx="1"/>
          </p:nvPr>
        </p:nvSpPr>
        <p:spPr>
          <a:xfrm>
            <a:off x="588236" y="2286000"/>
            <a:ext cx="7620000" cy="4800600"/>
          </a:xfrm>
        </p:spPr>
        <p:txBody>
          <a:bodyPr>
            <a:normAutofit/>
          </a:bodyPr>
          <a:lstStyle/>
          <a:p>
            <a:r>
              <a:rPr lang="en-US" sz="2400" dirty="0" smtClean="0"/>
              <a:t>Reduce burden on physicians</a:t>
            </a:r>
          </a:p>
          <a:p>
            <a:r>
              <a:rPr lang="en-US" sz="2400" dirty="0" smtClean="0"/>
              <a:t>Integrate with health team and community referral system</a:t>
            </a:r>
          </a:p>
          <a:p>
            <a:r>
              <a:rPr lang="en-US" sz="2400" dirty="0" smtClean="0"/>
              <a:t>Improve population health</a:t>
            </a:r>
          </a:p>
          <a:p>
            <a:endParaRPr lang="en-US" sz="2400" dirty="0"/>
          </a:p>
          <a:p>
            <a:pPr lvl="1"/>
            <a:r>
              <a:rPr lang="en-US" sz="2400" i="1" dirty="0"/>
              <a:t>In New Mexico, 1% of Medicaid participants were consuming 20% of state support. Community Health Workers reduced the use of resources, resulting in cost savings of over $2 million.</a:t>
            </a:r>
          </a:p>
        </p:txBody>
      </p:sp>
    </p:spTree>
    <p:extLst>
      <p:ext uri="{BB962C8B-B14F-4D97-AF65-F5344CB8AC3E}">
        <p14:creationId xmlns:p14="http://schemas.microsoft.com/office/powerpoint/2010/main" val="26365103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title="SUPPORT"/>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600" y="1271016"/>
            <a:ext cx="3200400" cy="880871"/>
          </a:xfrm>
          <a:prstGeom prst="rect">
            <a:avLst/>
          </a:prstGeom>
        </p:spPr>
      </p:pic>
      <p:sp>
        <p:nvSpPr>
          <p:cNvPr id="2" name="Title 1"/>
          <p:cNvSpPr>
            <a:spLocks noGrp="1"/>
          </p:cNvSpPr>
          <p:nvPr>
            <p:ph type="title"/>
          </p:nvPr>
        </p:nvSpPr>
        <p:spPr>
          <a:xfrm>
            <a:off x="533400" y="76200"/>
            <a:ext cx="7620000" cy="1143000"/>
          </a:xfrm>
        </p:spPr>
        <p:txBody>
          <a:bodyPr/>
          <a:lstStyle/>
          <a:p>
            <a:r>
              <a:rPr lang="en-US" sz="4000" dirty="0"/>
              <a:t>Projected Impact and Research</a:t>
            </a:r>
            <a:endParaRPr lang="en-US" dirty="0"/>
          </a:p>
        </p:txBody>
      </p:sp>
      <p:sp>
        <p:nvSpPr>
          <p:cNvPr id="3" name="Content Placeholder 2"/>
          <p:cNvSpPr>
            <a:spLocks noGrp="1"/>
          </p:cNvSpPr>
          <p:nvPr>
            <p:ph idx="1"/>
          </p:nvPr>
        </p:nvSpPr>
        <p:spPr>
          <a:xfrm>
            <a:off x="588236" y="2286000"/>
            <a:ext cx="7869964" cy="4800600"/>
          </a:xfrm>
        </p:spPr>
        <p:txBody>
          <a:bodyPr>
            <a:normAutofit/>
          </a:bodyPr>
          <a:lstStyle/>
          <a:p>
            <a:r>
              <a:rPr lang="en-US" sz="2400" dirty="0"/>
              <a:t>Increase access to health and social service needs</a:t>
            </a:r>
          </a:p>
          <a:p>
            <a:r>
              <a:rPr lang="en-US" sz="2400" dirty="0"/>
              <a:t>Infuse social services and medical needs to provide holistic care</a:t>
            </a:r>
          </a:p>
          <a:p>
            <a:r>
              <a:rPr lang="en-US" sz="2400" dirty="0"/>
              <a:t>Improve the humanity in health </a:t>
            </a:r>
            <a:r>
              <a:rPr lang="en-US" sz="2400" dirty="0" smtClean="0"/>
              <a:t>care</a:t>
            </a:r>
          </a:p>
          <a:p>
            <a:endParaRPr lang="en-US" sz="2400" dirty="0"/>
          </a:p>
          <a:p>
            <a:pPr lvl="1"/>
            <a:r>
              <a:rPr lang="en-US" sz="2400" i="1" dirty="0"/>
              <a:t>In Arkansas, Community Health Workers helped the elderly population address housing, medical, and social needs to keep them in their own homes rather than assisted living or nursing homes, resulting in cost savings over $2.6 million for tax payers from 2005-2008.</a:t>
            </a:r>
          </a:p>
        </p:txBody>
      </p:sp>
    </p:spTree>
    <p:extLst>
      <p:ext uri="{BB962C8B-B14F-4D97-AF65-F5344CB8AC3E}">
        <p14:creationId xmlns:p14="http://schemas.microsoft.com/office/powerpoint/2010/main" val="20866895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Plan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30704328"/>
              </p:ext>
            </p:extLst>
          </p:nvPr>
        </p:nvGraphicFramePr>
        <p:xfrm>
          <a:off x="457200" y="1295400"/>
          <a:ext cx="76200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0387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UNMC!</a:t>
            </a:r>
            <a:endParaRPr lang="en-US" dirty="0"/>
          </a:p>
        </p:txBody>
      </p:sp>
      <p:sp>
        <p:nvSpPr>
          <p:cNvPr id="3" name="Content Placeholder 2"/>
          <p:cNvSpPr>
            <a:spLocks noGrp="1"/>
          </p:cNvSpPr>
          <p:nvPr>
            <p:ph idx="1"/>
          </p:nvPr>
        </p:nvSpPr>
        <p:spPr/>
        <p:txBody>
          <a:bodyPr>
            <a:normAutofit fontScale="92500"/>
          </a:bodyPr>
          <a:lstStyle/>
          <a:p>
            <a:r>
              <a:rPr lang="en-US" dirty="0" smtClean="0"/>
              <a:t>Comments</a:t>
            </a:r>
          </a:p>
          <a:p>
            <a:r>
              <a:rPr lang="en-US" dirty="0" smtClean="0"/>
              <a:t>Questions</a:t>
            </a:r>
          </a:p>
          <a:p>
            <a:r>
              <a:rPr lang="en-US" dirty="0" smtClean="0"/>
              <a:t>Clarifications</a:t>
            </a:r>
          </a:p>
          <a:p>
            <a:r>
              <a:rPr lang="en-US" dirty="0" smtClean="0"/>
              <a:t>Next Steps</a:t>
            </a:r>
          </a:p>
          <a:p>
            <a:pPr marL="114300" indent="0">
              <a:buNone/>
            </a:pPr>
            <a:endParaRPr lang="en-US" dirty="0" smtClean="0"/>
          </a:p>
          <a:p>
            <a:r>
              <a:rPr lang="en-US" dirty="0" smtClean="0"/>
              <a:t>Buffalo County Public Policy Academy </a:t>
            </a:r>
            <a:r>
              <a:rPr lang="en-US" dirty="0" smtClean="0"/>
              <a:t>Team:</a:t>
            </a:r>
            <a:endParaRPr lang="en-US" dirty="0" smtClean="0"/>
          </a:p>
          <a:p>
            <a:pPr lvl="1"/>
            <a:r>
              <a:rPr lang="en-US" dirty="0"/>
              <a:t>Terry Krohn, Two Rivers Public Health </a:t>
            </a:r>
            <a:r>
              <a:rPr lang="en-US" dirty="0" smtClean="0"/>
              <a:t>Department</a:t>
            </a:r>
          </a:p>
          <a:p>
            <a:pPr lvl="1"/>
            <a:r>
              <a:rPr lang="en-US" dirty="0" smtClean="0"/>
              <a:t>Jessie Perez, Buffalo County Community Partners</a:t>
            </a:r>
            <a:endParaRPr lang="en-US" dirty="0"/>
          </a:p>
          <a:p>
            <a:pPr lvl="1"/>
            <a:r>
              <a:rPr lang="en-US" dirty="0" smtClean="0"/>
              <a:t>Ann Tvrdik, Region 3 Behavioral Health Services</a:t>
            </a:r>
          </a:p>
          <a:p>
            <a:pPr lvl="1"/>
            <a:r>
              <a:rPr lang="en-US" dirty="0" smtClean="0"/>
              <a:t>Julie Weir, Community Action Partnership of Mid NE</a:t>
            </a:r>
          </a:p>
          <a:p>
            <a:pPr lvl="1"/>
            <a:r>
              <a:rPr lang="en-US" dirty="0" smtClean="0"/>
              <a:t>Crystal Winfield, Sentinel Health Care</a:t>
            </a:r>
          </a:p>
          <a:p>
            <a:pPr lvl="1"/>
            <a:r>
              <a:rPr lang="en-US" dirty="0" smtClean="0"/>
              <a:t>Denise Zwiener, Buffalo County Community Partners</a:t>
            </a:r>
          </a:p>
          <a:p>
            <a:pPr lvl="1"/>
            <a:r>
              <a:rPr lang="en-US" dirty="0" smtClean="0"/>
              <a:t>Home Team: Dr. Ken Shaffer, Carol Wahl – Good Samaritan Hospital</a:t>
            </a:r>
            <a:endParaRPr lang="en-US" dirty="0"/>
          </a:p>
        </p:txBody>
      </p:sp>
    </p:spTree>
    <p:extLst>
      <p:ext uri="{BB962C8B-B14F-4D97-AF65-F5344CB8AC3E}">
        <p14:creationId xmlns:p14="http://schemas.microsoft.com/office/powerpoint/2010/main" val="4092673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ular Callout 1"/>
          <p:cNvSpPr/>
          <p:nvPr/>
        </p:nvSpPr>
        <p:spPr>
          <a:xfrm>
            <a:off x="609600" y="304800"/>
            <a:ext cx="7239000" cy="6172200"/>
          </a:xfrm>
          <a:custGeom>
            <a:avLst/>
            <a:gdLst>
              <a:gd name="connsiteX0" fmla="*/ 0 w 7239000"/>
              <a:gd name="connsiteY0" fmla="*/ 914418 h 5486400"/>
              <a:gd name="connsiteX1" fmla="*/ 914418 w 7239000"/>
              <a:gd name="connsiteY1" fmla="*/ 0 h 5486400"/>
              <a:gd name="connsiteX2" fmla="*/ 1206500 w 7239000"/>
              <a:gd name="connsiteY2" fmla="*/ 0 h 5486400"/>
              <a:gd name="connsiteX3" fmla="*/ 1206500 w 7239000"/>
              <a:gd name="connsiteY3" fmla="*/ 0 h 5486400"/>
              <a:gd name="connsiteX4" fmla="*/ 3016250 w 7239000"/>
              <a:gd name="connsiteY4" fmla="*/ 0 h 5486400"/>
              <a:gd name="connsiteX5" fmla="*/ 6324582 w 7239000"/>
              <a:gd name="connsiteY5" fmla="*/ 0 h 5486400"/>
              <a:gd name="connsiteX6" fmla="*/ 7239000 w 7239000"/>
              <a:gd name="connsiteY6" fmla="*/ 914418 h 5486400"/>
              <a:gd name="connsiteX7" fmla="*/ 7239000 w 7239000"/>
              <a:gd name="connsiteY7" fmla="*/ 3200400 h 5486400"/>
              <a:gd name="connsiteX8" fmla="*/ 7239000 w 7239000"/>
              <a:gd name="connsiteY8" fmla="*/ 3200400 h 5486400"/>
              <a:gd name="connsiteX9" fmla="*/ 7239000 w 7239000"/>
              <a:gd name="connsiteY9" fmla="*/ 4572000 h 5486400"/>
              <a:gd name="connsiteX10" fmla="*/ 7239000 w 7239000"/>
              <a:gd name="connsiteY10" fmla="*/ 4571982 h 5486400"/>
              <a:gd name="connsiteX11" fmla="*/ 6324582 w 7239000"/>
              <a:gd name="connsiteY11" fmla="*/ 5486400 h 5486400"/>
              <a:gd name="connsiteX12" fmla="*/ 3016250 w 7239000"/>
              <a:gd name="connsiteY12" fmla="*/ 5486400 h 5486400"/>
              <a:gd name="connsiteX13" fmla="*/ 2111399 w 7239000"/>
              <a:gd name="connsiteY13" fmla="*/ 6172200 h 5486400"/>
              <a:gd name="connsiteX14" fmla="*/ 1206500 w 7239000"/>
              <a:gd name="connsiteY14" fmla="*/ 5486400 h 5486400"/>
              <a:gd name="connsiteX15" fmla="*/ 914418 w 7239000"/>
              <a:gd name="connsiteY15" fmla="*/ 5486400 h 5486400"/>
              <a:gd name="connsiteX16" fmla="*/ 0 w 7239000"/>
              <a:gd name="connsiteY16" fmla="*/ 4571982 h 5486400"/>
              <a:gd name="connsiteX17" fmla="*/ 0 w 7239000"/>
              <a:gd name="connsiteY17" fmla="*/ 4572000 h 5486400"/>
              <a:gd name="connsiteX18" fmla="*/ 0 w 7239000"/>
              <a:gd name="connsiteY18" fmla="*/ 3200400 h 5486400"/>
              <a:gd name="connsiteX19" fmla="*/ 0 w 7239000"/>
              <a:gd name="connsiteY19" fmla="*/ 3200400 h 5486400"/>
              <a:gd name="connsiteX20" fmla="*/ 0 w 7239000"/>
              <a:gd name="connsiteY20" fmla="*/ 914418 h 5486400"/>
              <a:gd name="connsiteX0" fmla="*/ 0 w 7239000"/>
              <a:gd name="connsiteY0" fmla="*/ 914418 h 6172200"/>
              <a:gd name="connsiteX1" fmla="*/ 914418 w 7239000"/>
              <a:gd name="connsiteY1" fmla="*/ 0 h 6172200"/>
              <a:gd name="connsiteX2" fmla="*/ 1206500 w 7239000"/>
              <a:gd name="connsiteY2" fmla="*/ 0 h 6172200"/>
              <a:gd name="connsiteX3" fmla="*/ 1206500 w 7239000"/>
              <a:gd name="connsiteY3" fmla="*/ 0 h 6172200"/>
              <a:gd name="connsiteX4" fmla="*/ 3016250 w 7239000"/>
              <a:gd name="connsiteY4" fmla="*/ 0 h 6172200"/>
              <a:gd name="connsiteX5" fmla="*/ 6324582 w 7239000"/>
              <a:gd name="connsiteY5" fmla="*/ 0 h 6172200"/>
              <a:gd name="connsiteX6" fmla="*/ 7239000 w 7239000"/>
              <a:gd name="connsiteY6" fmla="*/ 914418 h 6172200"/>
              <a:gd name="connsiteX7" fmla="*/ 7239000 w 7239000"/>
              <a:gd name="connsiteY7" fmla="*/ 3200400 h 6172200"/>
              <a:gd name="connsiteX8" fmla="*/ 7239000 w 7239000"/>
              <a:gd name="connsiteY8" fmla="*/ 3200400 h 6172200"/>
              <a:gd name="connsiteX9" fmla="*/ 7239000 w 7239000"/>
              <a:gd name="connsiteY9" fmla="*/ 4572000 h 6172200"/>
              <a:gd name="connsiteX10" fmla="*/ 7239000 w 7239000"/>
              <a:gd name="connsiteY10" fmla="*/ 4571982 h 6172200"/>
              <a:gd name="connsiteX11" fmla="*/ 6324582 w 7239000"/>
              <a:gd name="connsiteY11" fmla="*/ 5486400 h 6172200"/>
              <a:gd name="connsiteX12" fmla="*/ 3016250 w 7239000"/>
              <a:gd name="connsiteY12" fmla="*/ 5486400 h 6172200"/>
              <a:gd name="connsiteX13" fmla="*/ 1496102 w 7239000"/>
              <a:gd name="connsiteY13" fmla="*/ 6172200 h 6172200"/>
              <a:gd name="connsiteX14" fmla="*/ 1206500 w 7239000"/>
              <a:gd name="connsiteY14" fmla="*/ 5486400 h 6172200"/>
              <a:gd name="connsiteX15" fmla="*/ 914418 w 7239000"/>
              <a:gd name="connsiteY15" fmla="*/ 5486400 h 6172200"/>
              <a:gd name="connsiteX16" fmla="*/ 0 w 7239000"/>
              <a:gd name="connsiteY16" fmla="*/ 4571982 h 6172200"/>
              <a:gd name="connsiteX17" fmla="*/ 0 w 7239000"/>
              <a:gd name="connsiteY17" fmla="*/ 4572000 h 6172200"/>
              <a:gd name="connsiteX18" fmla="*/ 0 w 7239000"/>
              <a:gd name="connsiteY18" fmla="*/ 3200400 h 6172200"/>
              <a:gd name="connsiteX19" fmla="*/ 0 w 7239000"/>
              <a:gd name="connsiteY19" fmla="*/ 3200400 h 6172200"/>
              <a:gd name="connsiteX20" fmla="*/ 0 w 7239000"/>
              <a:gd name="connsiteY20" fmla="*/ 914418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239000" h="6172200">
                <a:moveTo>
                  <a:pt x="0" y="914418"/>
                </a:moveTo>
                <a:cubicBezTo>
                  <a:pt x="0" y="409399"/>
                  <a:pt x="409399" y="0"/>
                  <a:pt x="914418" y="0"/>
                </a:cubicBezTo>
                <a:lnTo>
                  <a:pt x="1206500" y="0"/>
                </a:lnTo>
                <a:lnTo>
                  <a:pt x="1206500" y="0"/>
                </a:lnTo>
                <a:lnTo>
                  <a:pt x="3016250" y="0"/>
                </a:lnTo>
                <a:lnTo>
                  <a:pt x="6324582" y="0"/>
                </a:lnTo>
                <a:cubicBezTo>
                  <a:pt x="6829601" y="0"/>
                  <a:pt x="7239000" y="409399"/>
                  <a:pt x="7239000" y="914418"/>
                </a:cubicBezTo>
                <a:lnTo>
                  <a:pt x="7239000" y="3200400"/>
                </a:lnTo>
                <a:lnTo>
                  <a:pt x="7239000" y="3200400"/>
                </a:lnTo>
                <a:lnTo>
                  <a:pt x="7239000" y="4572000"/>
                </a:lnTo>
                <a:lnTo>
                  <a:pt x="7239000" y="4571982"/>
                </a:lnTo>
                <a:cubicBezTo>
                  <a:pt x="7239000" y="5077001"/>
                  <a:pt x="6829601" y="5486400"/>
                  <a:pt x="6324582" y="5486400"/>
                </a:cubicBezTo>
                <a:lnTo>
                  <a:pt x="3016250" y="5486400"/>
                </a:lnTo>
                <a:lnTo>
                  <a:pt x="1496102" y="6172200"/>
                </a:lnTo>
                <a:lnTo>
                  <a:pt x="1206500" y="5486400"/>
                </a:lnTo>
                <a:lnTo>
                  <a:pt x="914418" y="5486400"/>
                </a:lnTo>
                <a:cubicBezTo>
                  <a:pt x="409399" y="5486400"/>
                  <a:pt x="0" y="5077001"/>
                  <a:pt x="0" y="4571982"/>
                </a:cubicBezTo>
                <a:lnTo>
                  <a:pt x="0" y="4572000"/>
                </a:lnTo>
                <a:lnTo>
                  <a:pt x="0" y="3200400"/>
                </a:lnTo>
                <a:lnTo>
                  <a:pt x="0" y="3200400"/>
                </a:lnTo>
                <a:lnTo>
                  <a:pt x="0" y="914418"/>
                </a:lnTo>
                <a:close/>
              </a:path>
            </a:pathLst>
          </a:custGeom>
          <a:solidFill>
            <a:schemeClr val="bg1"/>
          </a:solidFill>
          <a:effectLst>
            <a:outerShdw blurRad="50800" dist="25400" algn="ctr" rotWithShape="0">
              <a:srgbClr val="000000">
                <a:alpha val="60000"/>
              </a:srgbClr>
            </a:outerShdw>
          </a:effectLst>
          <a:scene3d>
            <a:camera prst="orthographicFront"/>
            <a:lightRig rig="threePt" dir="t">
              <a:rot lat="0" lon="0" rev="1200000"/>
            </a:lightRig>
          </a:scene3d>
          <a:sp3d contourW="19050">
            <a:bevelT w="88900" h="203200"/>
            <a:bevelB w="1651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990244" y="838200"/>
            <a:ext cx="6477000" cy="4800600"/>
          </a:xfrm>
        </p:spPr>
        <p:txBody>
          <a:bodyPr>
            <a:normAutofit/>
          </a:bodyPr>
          <a:lstStyle/>
          <a:p>
            <a:pPr marL="0" indent="0" algn="ctr">
              <a:buNone/>
            </a:pPr>
            <a:r>
              <a:rPr lang="en-US" b="1" dirty="0" smtClean="0">
                <a:solidFill>
                  <a:schemeClr val="tx2"/>
                </a:solidFill>
              </a:rPr>
              <a:t>“A Community Health Worker is a frontline public health worker who is a trusted member of and/or has an unusually close understanding of the community served. This trusting relationship enables the CHW to serve as a liaison/link/intermediary between health/social services and the community to facilitate access to services and improve the quality and community capacity by increasing health knowledge and self-efficiency through a range of activities such as outreach, community education, informal counseling, social support and advocacy.”</a:t>
            </a:r>
          </a:p>
          <a:p>
            <a:pPr marL="0" indent="0" algn="ctr">
              <a:buNone/>
            </a:pPr>
            <a:endParaRPr lang="en-US" b="1" dirty="0" smtClean="0">
              <a:solidFill>
                <a:schemeClr val="tx2"/>
              </a:solidFill>
            </a:endParaRPr>
          </a:p>
          <a:p>
            <a:pPr marL="0" indent="0" algn="r">
              <a:buNone/>
            </a:pPr>
            <a:r>
              <a:rPr lang="en-US" b="1" dirty="0" smtClean="0">
                <a:solidFill>
                  <a:schemeClr val="tx2"/>
                </a:solidFill>
              </a:rPr>
              <a:t>- American Public Health Association</a:t>
            </a:r>
            <a:endParaRPr lang="en-US" b="1" dirty="0">
              <a:solidFill>
                <a:schemeClr val="tx2"/>
              </a:solidFill>
            </a:endParaRPr>
          </a:p>
        </p:txBody>
      </p:sp>
    </p:spTree>
    <p:extLst>
      <p:ext uri="{BB962C8B-B14F-4D97-AF65-F5344CB8AC3E}">
        <p14:creationId xmlns:p14="http://schemas.microsoft.com/office/powerpoint/2010/main" val="32731005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7772400" cy="594360"/>
          </a:xfrm>
        </p:spPr>
        <p:txBody>
          <a:bodyPr/>
          <a:lstStyle/>
          <a:p>
            <a:r>
              <a:rPr lang="en-US" sz="3200" b="0" dirty="0" smtClean="0"/>
              <a:t>Job Titles Under CHW Umbrella:</a:t>
            </a:r>
            <a:endParaRPr lang="en-US" sz="3200" b="0" dirty="0"/>
          </a:p>
        </p:txBody>
      </p:sp>
      <p:sp>
        <p:nvSpPr>
          <p:cNvPr id="4" name="Content Placeholder 3"/>
          <p:cNvSpPr>
            <a:spLocks noGrp="1"/>
          </p:cNvSpPr>
          <p:nvPr>
            <p:ph sz="quarter" idx="13"/>
          </p:nvPr>
        </p:nvSpPr>
        <p:spPr>
          <a:xfrm rot="433371">
            <a:off x="142719" y="677100"/>
            <a:ext cx="1883280" cy="391682"/>
          </a:xfrm>
          <a:ln>
            <a:solidFill>
              <a:schemeClr val="accent1"/>
            </a:solidFill>
          </a:ln>
        </p:spPr>
        <p:txBody>
          <a:bodyPr>
            <a:normAutofit/>
          </a:bodyPr>
          <a:lstStyle/>
          <a:p>
            <a:pPr marL="114300" indent="0">
              <a:buNone/>
            </a:pPr>
            <a:r>
              <a:rPr lang="en-US" sz="1400" b="1" dirty="0" smtClean="0">
                <a:solidFill>
                  <a:schemeClr val="tx2"/>
                </a:solidFill>
              </a:rPr>
              <a:t>Adult Case Manager</a:t>
            </a:r>
            <a:endParaRPr lang="en-US" sz="1400" b="1" dirty="0">
              <a:solidFill>
                <a:schemeClr val="tx2"/>
              </a:solidFill>
            </a:endParaRPr>
          </a:p>
        </p:txBody>
      </p:sp>
      <p:sp>
        <p:nvSpPr>
          <p:cNvPr id="5" name="Content Placeholder 3"/>
          <p:cNvSpPr txBox="1">
            <a:spLocks/>
          </p:cNvSpPr>
          <p:nvPr/>
        </p:nvSpPr>
        <p:spPr>
          <a:xfrm rot="229206">
            <a:off x="2436674" y="2689363"/>
            <a:ext cx="1791086" cy="267412"/>
          </a:xfrm>
          <a:prstGeom prst="rect">
            <a:avLst/>
          </a:prstGeom>
          <a:ln>
            <a:solidFill>
              <a:schemeClr val="tx2"/>
            </a:solidFill>
          </a:ln>
        </p:spPr>
        <p:txBody>
          <a:bodyPr vert="horz" lIns="91440" tIns="45720" rIns="91440" bIns="45720" rtlCol="0">
            <a:normAutofit fontScale="92500" lnSpcReduction="2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Outreach Advocate</a:t>
            </a:r>
            <a:endParaRPr lang="en-US" sz="1400" b="1" dirty="0">
              <a:solidFill>
                <a:schemeClr val="accent1"/>
              </a:solidFill>
            </a:endParaRPr>
          </a:p>
        </p:txBody>
      </p:sp>
      <p:sp>
        <p:nvSpPr>
          <p:cNvPr id="6" name="Content Placeholder 3"/>
          <p:cNvSpPr txBox="1">
            <a:spLocks/>
          </p:cNvSpPr>
          <p:nvPr/>
        </p:nvSpPr>
        <p:spPr>
          <a:xfrm rot="363121">
            <a:off x="274691" y="1121307"/>
            <a:ext cx="1642217" cy="266700"/>
          </a:xfrm>
          <a:prstGeom prst="rect">
            <a:avLst/>
          </a:prstGeom>
          <a:ln>
            <a:solidFill>
              <a:schemeClr val="tx2"/>
            </a:solidFill>
          </a:ln>
        </p:spPr>
        <p:txBody>
          <a:bodyPr vert="horz" lIns="91440" tIns="45720" rIns="91440" bIns="45720" rtlCol="0">
            <a:normAutofit fontScale="92500" lnSpcReduction="2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Nutrition Educator</a:t>
            </a:r>
            <a:endParaRPr lang="en-US" sz="1400" b="1" dirty="0">
              <a:solidFill>
                <a:schemeClr val="accent1"/>
              </a:solidFill>
            </a:endParaRPr>
          </a:p>
        </p:txBody>
      </p:sp>
      <p:sp>
        <p:nvSpPr>
          <p:cNvPr id="7" name="Content Placeholder 3"/>
          <p:cNvSpPr txBox="1">
            <a:spLocks/>
          </p:cNvSpPr>
          <p:nvPr/>
        </p:nvSpPr>
        <p:spPr>
          <a:xfrm rot="183594">
            <a:off x="6345825" y="2915241"/>
            <a:ext cx="2043869" cy="392640"/>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Mental Health Worker</a:t>
            </a:r>
            <a:endParaRPr lang="en-US" sz="1400" b="1" dirty="0">
              <a:solidFill>
                <a:schemeClr val="accent1"/>
              </a:solidFill>
            </a:endParaRPr>
          </a:p>
        </p:txBody>
      </p:sp>
      <p:sp>
        <p:nvSpPr>
          <p:cNvPr id="8" name="Content Placeholder 3"/>
          <p:cNvSpPr txBox="1">
            <a:spLocks/>
          </p:cNvSpPr>
          <p:nvPr/>
        </p:nvSpPr>
        <p:spPr>
          <a:xfrm rot="214685">
            <a:off x="4131820" y="3333324"/>
            <a:ext cx="2071643" cy="384561"/>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Medical Representative</a:t>
            </a:r>
            <a:endParaRPr lang="en-US" sz="1400" b="1" dirty="0">
              <a:solidFill>
                <a:schemeClr val="tx2"/>
              </a:solidFill>
            </a:endParaRPr>
          </a:p>
        </p:txBody>
      </p:sp>
      <p:sp>
        <p:nvSpPr>
          <p:cNvPr id="9" name="Content Placeholder 3"/>
          <p:cNvSpPr txBox="1">
            <a:spLocks/>
          </p:cNvSpPr>
          <p:nvPr/>
        </p:nvSpPr>
        <p:spPr>
          <a:xfrm rot="21277940">
            <a:off x="75981" y="1598963"/>
            <a:ext cx="1948239" cy="496012"/>
          </a:xfrm>
          <a:prstGeom prst="rect">
            <a:avLst/>
          </a:prstGeom>
          <a:ln>
            <a:solidFill>
              <a:schemeClr val="accent1"/>
            </a:solidFill>
          </a:ln>
        </p:spPr>
        <p:txBody>
          <a:bodyPr vert="horz" lIns="91440" tIns="45720" rIns="91440" bIns="45720" rtlCol="0">
            <a:normAutofit lnSpcReduction="1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Maternal and Child Health Case Manager</a:t>
            </a:r>
            <a:endParaRPr lang="en-US" sz="1400" b="1" dirty="0">
              <a:solidFill>
                <a:schemeClr val="tx2"/>
              </a:solidFill>
            </a:endParaRPr>
          </a:p>
        </p:txBody>
      </p:sp>
      <p:sp>
        <p:nvSpPr>
          <p:cNvPr id="10" name="Content Placeholder 3"/>
          <p:cNvSpPr txBox="1">
            <a:spLocks/>
          </p:cNvSpPr>
          <p:nvPr/>
        </p:nvSpPr>
        <p:spPr>
          <a:xfrm rot="243234">
            <a:off x="308371" y="2257682"/>
            <a:ext cx="1489995" cy="339339"/>
          </a:xfrm>
          <a:prstGeom prst="rect">
            <a:avLst/>
          </a:prstGeom>
          <a:ln>
            <a:solidFill>
              <a:schemeClr val="tx2"/>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Intake Specialist</a:t>
            </a:r>
            <a:endParaRPr lang="en-US" sz="1400" b="1" dirty="0">
              <a:solidFill>
                <a:schemeClr val="accent1"/>
              </a:solidFill>
            </a:endParaRPr>
          </a:p>
        </p:txBody>
      </p:sp>
      <p:sp>
        <p:nvSpPr>
          <p:cNvPr id="11" name="Content Placeholder 3"/>
          <p:cNvSpPr txBox="1">
            <a:spLocks/>
          </p:cNvSpPr>
          <p:nvPr/>
        </p:nvSpPr>
        <p:spPr>
          <a:xfrm rot="211190">
            <a:off x="6098969" y="1646172"/>
            <a:ext cx="1988678" cy="351445"/>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Home-Based Clinician</a:t>
            </a:r>
            <a:endParaRPr lang="en-US" sz="1400" b="1" dirty="0">
              <a:solidFill>
                <a:schemeClr val="tx2"/>
              </a:solidFill>
            </a:endParaRPr>
          </a:p>
        </p:txBody>
      </p:sp>
      <p:sp>
        <p:nvSpPr>
          <p:cNvPr id="12" name="Content Placeholder 3"/>
          <p:cNvSpPr txBox="1">
            <a:spLocks/>
          </p:cNvSpPr>
          <p:nvPr/>
        </p:nvSpPr>
        <p:spPr>
          <a:xfrm rot="659068">
            <a:off x="6620080" y="2520448"/>
            <a:ext cx="1333500" cy="356114"/>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Home Visitor</a:t>
            </a:r>
            <a:endParaRPr lang="en-US" sz="1400" b="1" dirty="0">
              <a:solidFill>
                <a:schemeClr val="tx2"/>
              </a:solidFill>
            </a:endParaRPr>
          </a:p>
        </p:txBody>
      </p:sp>
      <p:sp>
        <p:nvSpPr>
          <p:cNvPr id="13" name="Content Placeholder 3"/>
          <p:cNvSpPr txBox="1">
            <a:spLocks/>
          </p:cNvSpPr>
          <p:nvPr/>
        </p:nvSpPr>
        <p:spPr>
          <a:xfrm rot="586449">
            <a:off x="2324990" y="3839387"/>
            <a:ext cx="1731236" cy="381712"/>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Home Care Worker</a:t>
            </a:r>
            <a:endParaRPr lang="en-US" sz="1400" b="1" dirty="0">
              <a:solidFill>
                <a:schemeClr val="accent1"/>
              </a:solidFill>
            </a:endParaRPr>
          </a:p>
        </p:txBody>
      </p:sp>
      <p:sp>
        <p:nvSpPr>
          <p:cNvPr id="14" name="Content Placeholder 3"/>
          <p:cNvSpPr txBox="1">
            <a:spLocks/>
          </p:cNvSpPr>
          <p:nvPr/>
        </p:nvSpPr>
        <p:spPr>
          <a:xfrm rot="20721184">
            <a:off x="2073868" y="3243792"/>
            <a:ext cx="2424869" cy="304800"/>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HIV Prevention Coordinator</a:t>
            </a:r>
            <a:endParaRPr lang="en-US" sz="1400" b="1" dirty="0">
              <a:solidFill>
                <a:schemeClr val="tx2"/>
              </a:solidFill>
            </a:endParaRPr>
          </a:p>
        </p:txBody>
      </p:sp>
      <p:sp>
        <p:nvSpPr>
          <p:cNvPr id="15" name="Content Placeholder 3"/>
          <p:cNvSpPr txBox="1">
            <a:spLocks/>
          </p:cNvSpPr>
          <p:nvPr/>
        </p:nvSpPr>
        <p:spPr>
          <a:xfrm rot="21144006">
            <a:off x="6379997" y="3401725"/>
            <a:ext cx="1673195" cy="339339"/>
          </a:xfrm>
          <a:prstGeom prst="rect">
            <a:avLst/>
          </a:prstGeom>
          <a:ln>
            <a:solidFill>
              <a:schemeClr val="accent1"/>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HIV Peer Advocate</a:t>
            </a:r>
            <a:endParaRPr lang="en-US" sz="1400" b="1" dirty="0">
              <a:solidFill>
                <a:schemeClr val="tx2"/>
              </a:solidFill>
            </a:endParaRPr>
          </a:p>
        </p:txBody>
      </p:sp>
      <p:sp>
        <p:nvSpPr>
          <p:cNvPr id="16" name="Content Placeholder 3"/>
          <p:cNvSpPr txBox="1">
            <a:spLocks/>
          </p:cNvSpPr>
          <p:nvPr/>
        </p:nvSpPr>
        <p:spPr>
          <a:xfrm rot="155145">
            <a:off x="2686671" y="4579246"/>
            <a:ext cx="2324100" cy="320001"/>
          </a:xfrm>
          <a:prstGeom prst="rect">
            <a:avLst/>
          </a:prstGeom>
          <a:ln>
            <a:solidFill>
              <a:schemeClr val="accent1"/>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Health Insurance Counselor</a:t>
            </a:r>
            <a:endParaRPr lang="en-US" sz="1400" b="1" dirty="0">
              <a:solidFill>
                <a:schemeClr val="tx2"/>
              </a:solidFill>
            </a:endParaRPr>
          </a:p>
        </p:txBody>
      </p:sp>
      <p:sp>
        <p:nvSpPr>
          <p:cNvPr id="17" name="Content Placeholder 3"/>
          <p:cNvSpPr txBox="1">
            <a:spLocks/>
          </p:cNvSpPr>
          <p:nvPr/>
        </p:nvSpPr>
        <p:spPr>
          <a:xfrm rot="21150067">
            <a:off x="968094" y="2650289"/>
            <a:ext cx="1526314" cy="304801"/>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Health Educator</a:t>
            </a:r>
            <a:endParaRPr lang="en-US" sz="1400" b="1" dirty="0">
              <a:solidFill>
                <a:schemeClr val="tx2"/>
              </a:solidFill>
            </a:endParaRPr>
          </a:p>
        </p:txBody>
      </p:sp>
      <p:sp>
        <p:nvSpPr>
          <p:cNvPr id="18" name="Content Placeholder 3"/>
          <p:cNvSpPr txBox="1">
            <a:spLocks/>
          </p:cNvSpPr>
          <p:nvPr/>
        </p:nvSpPr>
        <p:spPr>
          <a:xfrm rot="21142293">
            <a:off x="4020803" y="4938686"/>
            <a:ext cx="1967343" cy="378069"/>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Health Communicator</a:t>
            </a:r>
            <a:endParaRPr lang="en-US" sz="1400" b="1" dirty="0">
              <a:solidFill>
                <a:schemeClr val="accent1"/>
              </a:solidFill>
            </a:endParaRPr>
          </a:p>
        </p:txBody>
      </p:sp>
      <p:sp>
        <p:nvSpPr>
          <p:cNvPr id="19" name="Content Placeholder 3"/>
          <p:cNvSpPr txBox="1">
            <a:spLocks/>
          </p:cNvSpPr>
          <p:nvPr/>
        </p:nvSpPr>
        <p:spPr>
          <a:xfrm rot="348203">
            <a:off x="5659146" y="3807579"/>
            <a:ext cx="1498184" cy="345510"/>
          </a:xfrm>
          <a:prstGeom prst="rect">
            <a:avLst/>
          </a:prstGeom>
          <a:ln>
            <a:solidFill>
              <a:schemeClr val="tx2"/>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Health Assistant</a:t>
            </a:r>
            <a:endParaRPr lang="en-US" sz="1400" b="1" dirty="0">
              <a:solidFill>
                <a:schemeClr val="accent1"/>
              </a:solidFill>
            </a:endParaRPr>
          </a:p>
        </p:txBody>
      </p:sp>
      <p:sp>
        <p:nvSpPr>
          <p:cNvPr id="20" name="Content Placeholder 3"/>
          <p:cNvSpPr txBox="1">
            <a:spLocks/>
          </p:cNvSpPr>
          <p:nvPr/>
        </p:nvSpPr>
        <p:spPr>
          <a:xfrm rot="20633075">
            <a:off x="7088374" y="3959652"/>
            <a:ext cx="1333500" cy="385519"/>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Health Agent</a:t>
            </a:r>
            <a:endParaRPr lang="en-US" sz="1400" b="1" dirty="0">
              <a:solidFill>
                <a:schemeClr val="accent1"/>
              </a:solidFill>
            </a:endParaRPr>
          </a:p>
        </p:txBody>
      </p:sp>
      <p:sp>
        <p:nvSpPr>
          <p:cNvPr id="21" name="Content Placeholder 3"/>
          <p:cNvSpPr txBox="1">
            <a:spLocks/>
          </p:cNvSpPr>
          <p:nvPr/>
        </p:nvSpPr>
        <p:spPr>
          <a:xfrm rot="21369305">
            <a:off x="4003338" y="4010600"/>
            <a:ext cx="1676400" cy="373796"/>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Health Advocate</a:t>
            </a:r>
            <a:endParaRPr lang="en-US" sz="1400" b="1" dirty="0">
              <a:solidFill>
                <a:schemeClr val="tx2"/>
              </a:solidFill>
            </a:endParaRPr>
          </a:p>
        </p:txBody>
      </p:sp>
      <p:sp>
        <p:nvSpPr>
          <p:cNvPr id="22" name="Content Placeholder 3"/>
          <p:cNvSpPr txBox="1">
            <a:spLocks/>
          </p:cNvSpPr>
          <p:nvPr/>
        </p:nvSpPr>
        <p:spPr>
          <a:xfrm rot="1130293">
            <a:off x="5632593" y="4586581"/>
            <a:ext cx="1432667" cy="373399"/>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Health Advisor</a:t>
            </a:r>
            <a:endParaRPr lang="en-US" sz="1400" b="1" dirty="0">
              <a:solidFill>
                <a:schemeClr val="tx2"/>
              </a:solidFill>
            </a:endParaRPr>
          </a:p>
        </p:txBody>
      </p:sp>
      <p:sp>
        <p:nvSpPr>
          <p:cNvPr id="23" name="Content Placeholder 3"/>
          <p:cNvSpPr txBox="1">
            <a:spLocks/>
          </p:cNvSpPr>
          <p:nvPr/>
        </p:nvSpPr>
        <p:spPr>
          <a:xfrm rot="407192">
            <a:off x="2536423" y="5352583"/>
            <a:ext cx="2045293" cy="378069"/>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Family Support Worker</a:t>
            </a:r>
            <a:endParaRPr lang="en-US" sz="1400" b="1" dirty="0">
              <a:solidFill>
                <a:schemeClr val="accent1"/>
              </a:solidFill>
            </a:endParaRPr>
          </a:p>
        </p:txBody>
      </p:sp>
      <p:sp>
        <p:nvSpPr>
          <p:cNvPr id="24" name="Content Placeholder 3"/>
          <p:cNvSpPr txBox="1">
            <a:spLocks/>
          </p:cNvSpPr>
          <p:nvPr/>
        </p:nvSpPr>
        <p:spPr>
          <a:xfrm rot="21211696">
            <a:off x="5295354" y="5237236"/>
            <a:ext cx="2483978" cy="299103"/>
          </a:xfrm>
          <a:prstGeom prst="rect">
            <a:avLst/>
          </a:prstGeom>
          <a:ln>
            <a:solidFill>
              <a:schemeClr val="tx2"/>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Family Education Coordinator</a:t>
            </a:r>
            <a:endParaRPr lang="en-US" sz="1400" b="1" dirty="0">
              <a:solidFill>
                <a:schemeClr val="accent1"/>
              </a:solidFill>
            </a:endParaRPr>
          </a:p>
        </p:txBody>
      </p:sp>
      <p:sp>
        <p:nvSpPr>
          <p:cNvPr id="25" name="Content Placeholder 3"/>
          <p:cNvSpPr txBox="1">
            <a:spLocks/>
          </p:cNvSpPr>
          <p:nvPr/>
        </p:nvSpPr>
        <p:spPr>
          <a:xfrm>
            <a:off x="4394494" y="5732838"/>
            <a:ext cx="1613731" cy="359991"/>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Family Advocate</a:t>
            </a:r>
            <a:endParaRPr lang="en-US" sz="1400" b="1" dirty="0">
              <a:solidFill>
                <a:schemeClr val="tx2"/>
              </a:solidFill>
            </a:endParaRPr>
          </a:p>
        </p:txBody>
      </p:sp>
      <p:sp>
        <p:nvSpPr>
          <p:cNvPr id="26" name="Content Placeholder 3"/>
          <p:cNvSpPr txBox="1">
            <a:spLocks/>
          </p:cNvSpPr>
          <p:nvPr/>
        </p:nvSpPr>
        <p:spPr>
          <a:xfrm rot="20535778">
            <a:off x="5966964" y="5584347"/>
            <a:ext cx="2240422" cy="418799"/>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Community Social Worker</a:t>
            </a:r>
            <a:endParaRPr lang="en-US" sz="1400" b="1" dirty="0">
              <a:solidFill>
                <a:schemeClr val="tx2"/>
              </a:solidFill>
            </a:endParaRPr>
          </a:p>
        </p:txBody>
      </p:sp>
      <p:sp>
        <p:nvSpPr>
          <p:cNvPr id="27" name="Content Placeholder 3"/>
          <p:cNvSpPr txBox="1">
            <a:spLocks/>
          </p:cNvSpPr>
          <p:nvPr/>
        </p:nvSpPr>
        <p:spPr>
          <a:xfrm rot="760061">
            <a:off x="2554750" y="6107478"/>
            <a:ext cx="2608959" cy="325452"/>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Community Outreach Manager</a:t>
            </a:r>
            <a:endParaRPr lang="en-US" sz="1400" b="1" dirty="0">
              <a:solidFill>
                <a:schemeClr val="tx2"/>
              </a:solidFill>
            </a:endParaRPr>
          </a:p>
        </p:txBody>
      </p:sp>
      <p:sp>
        <p:nvSpPr>
          <p:cNvPr id="28" name="Content Placeholder 3"/>
          <p:cNvSpPr txBox="1">
            <a:spLocks/>
          </p:cNvSpPr>
          <p:nvPr/>
        </p:nvSpPr>
        <p:spPr>
          <a:xfrm rot="283730">
            <a:off x="126411" y="6065456"/>
            <a:ext cx="2993313" cy="329287"/>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Community Health Representative</a:t>
            </a:r>
            <a:endParaRPr lang="en-US" sz="1400" b="1" dirty="0">
              <a:solidFill>
                <a:schemeClr val="accent1"/>
              </a:solidFill>
            </a:endParaRPr>
          </a:p>
        </p:txBody>
      </p:sp>
      <p:sp>
        <p:nvSpPr>
          <p:cNvPr id="29" name="Content Placeholder 3"/>
          <p:cNvSpPr txBox="1">
            <a:spLocks/>
          </p:cNvSpPr>
          <p:nvPr/>
        </p:nvSpPr>
        <p:spPr>
          <a:xfrm rot="21434744">
            <a:off x="28912" y="5541792"/>
            <a:ext cx="2345820" cy="308341"/>
          </a:xfrm>
          <a:prstGeom prst="rect">
            <a:avLst/>
          </a:prstGeom>
          <a:ln>
            <a:solidFill>
              <a:schemeClr val="accent1"/>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Community Health Educator</a:t>
            </a:r>
            <a:endParaRPr lang="en-US" sz="1400" b="1" dirty="0">
              <a:solidFill>
                <a:schemeClr val="tx2"/>
              </a:solidFill>
            </a:endParaRPr>
          </a:p>
        </p:txBody>
      </p:sp>
      <p:sp>
        <p:nvSpPr>
          <p:cNvPr id="30" name="Content Placeholder 3"/>
          <p:cNvSpPr txBox="1">
            <a:spLocks/>
          </p:cNvSpPr>
          <p:nvPr/>
        </p:nvSpPr>
        <p:spPr>
          <a:xfrm rot="21131537">
            <a:off x="268376" y="4984988"/>
            <a:ext cx="2509851" cy="301054"/>
          </a:xfrm>
          <a:prstGeom prst="rect">
            <a:avLst/>
          </a:prstGeom>
          <a:ln>
            <a:solidFill>
              <a:schemeClr val="tx2"/>
            </a:solidFill>
          </a:ln>
        </p:spPr>
        <p:txBody>
          <a:bodyPr vert="horz" lIns="91440" tIns="45720" rIns="91440" bIns="45720" rtlCol="0">
            <a:normAutofit lnSpcReduction="1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Community Outreach Worker</a:t>
            </a:r>
            <a:endParaRPr lang="en-US" sz="1400" b="1" dirty="0">
              <a:solidFill>
                <a:schemeClr val="accent1"/>
              </a:solidFill>
            </a:endParaRPr>
          </a:p>
        </p:txBody>
      </p:sp>
      <p:sp>
        <p:nvSpPr>
          <p:cNvPr id="31" name="Content Placeholder 3"/>
          <p:cNvSpPr txBox="1">
            <a:spLocks/>
          </p:cNvSpPr>
          <p:nvPr/>
        </p:nvSpPr>
        <p:spPr>
          <a:xfrm rot="507529">
            <a:off x="54389" y="4467254"/>
            <a:ext cx="1888264" cy="347710"/>
          </a:xfrm>
          <a:prstGeom prst="rect">
            <a:avLst/>
          </a:prstGeom>
          <a:ln>
            <a:solidFill>
              <a:schemeClr val="accent1"/>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Community Organizer</a:t>
            </a:r>
            <a:endParaRPr lang="en-US" sz="1400" b="1" dirty="0">
              <a:solidFill>
                <a:schemeClr val="tx2"/>
              </a:solidFill>
            </a:endParaRPr>
          </a:p>
        </p:txBody>
      </p:sp>
      <p:sp>
        <p:nvSpPr>
          <p:cNvPr id="32" name="Content Placeholder 3"/>
          <p:cNvSpPr txBox="1">
            <a:spLocks/>
          </p:cNvSpPr>
          <p:nvPr/>
        </p:nvSpPr>
        <p:spPr>
          <a:xfrm>
            <a:off x="117933" y="3980721"/>
            <a:ext cx="1715251" cy="349544"/>
          </a:xfrm>
          <a:prstGeom prst="rect">
            <a:avLst/>
          </a:prstGeom>
          <a:ln>
            <a:solidFill>
              <a:schemeClr val="tx2"/>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Community Liaison</a:t>
            </a:r>
            <a:endParaRPr lang="en-US" sz="1400" b="1" dirty="0">
              <a:solidFill>
                <a:schemeClr val="accent1"/>
              </a:solidFill>
            </a:endParaRPr>
          </a:p>
        </p:txBody>
      </p:sp>
      <p:sp>
        <p:nvSpPr>
          <p:cNvPr id="33" name="Content Placeholder 3"/>
          <p:cNvSpPr txBox="1">
            <a:spLocks/>
          </p:cNvSpPr>
          <p:nvPr/>
        </p:nvSpPr>
        <p:spPr>
          <a:xfrm rot="21377301">
            <a:off x="51788" y="3555677"/>
            <a:ext cx="2088022" cy="342900"/>
          </a:xfrm>
          <a:prstGeom prst="rect">
            <a:avLst/>
          </a:prstGeom>
          <a:ln>
            <a:solidFill>
              <a:schemeClr val="accent1"/>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Community Coordinator</a:t>
            </a:r>
            <a:endParaRPr lang="en-US" sz="1400" b="1" dirty="0">
              <a:solidFill>
                <a:schemeClr val="tx2"/>
              </a:solidFill>
            </a:endParaRPr>
          </a:p>
        </p:txBody>
      </p:sp>
      <p:sp>
        <p:nvSpPr>
          <p:cNvPr id="34" name="Content Placeholder 3"/>
          <p:cNvSpPr txBox="1">
            <a:spLocks/>
          </p:cNvSpPr>
          <p:nvPr/>
        </p:nvSpPr>
        <p:spPr>
          <a:xfrm rot="668323">
            <a:off x="92207" y="3006594"/>
            <a:ext cx="1668567" cy="378069"/>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Case Coordinator</a:t>
            </a:r>
            <a:endParaRPr lang="en-US" sz="1400" b="1" dirty="0">
              <a:solidFill>
                <a:schemeClr val="accent1"/>
              </a:solidFill>
            </a:endParaRPr>
          </a:p>
        </p:txBody>
      </p:sp>
      <p:sp>
        <p:nvSpPr>
          <p:cNvPr id="35" name="Content Placeholder 3"/>
          <p:cNvSpPr txBox="1">
            <a:spLocks/>
          </p:cNvSpPr>
          <p:nvPr/>
        </p:nvSpPr>
        <p:spPr>
          <a:xfrm>
            <a:off x="2021613" y="1990996"/>
            <a:ext cx="1982802" cy="344325"/>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Outreach Coordinator</a:t>
            </a:r>
            <a:endParaRPr lang="en-US" sz="1400" b="1" dirty="0">
              <a:solidFill>
                <a:schemeClr val="tx2"/>
              </a:solidFill>
            </a:endParaRPr>
          </a:p>
        </p:txBody>
      </p:sp>
      <p:sp>
        <p:nvSpPr>
          <p:cNvPr id="36" name="Content Placeholder 3"/>
          <p:cNvSpPr txBox="1">
            <a:spLocks/>
          </p:cNvSpPr>
          <p:nvPr/>
        </p:nvSpPr>
        <p:spPr>
          <a:xfrm rot="177853">
            <a:off x="6064608" y="6283072"/>
            <a:ext cx="2057400" cy="336491"/>
          </a:xfrm>
          <a:prstGeom prst="rect">
            <a:avLst/>
          </a:prstGeom>
          <a:ln>
            <a:solidFill>
              <a:schemeClr val="tx2"/>
            </a:solidFill>
          </a:ln>
        </p:spPr>
        <p:txBody>
          <a:bodyPr vert="horz" lIns="91440" tIns="45720" rIns="91440" bIns="45720" rtlCol="0">
            <a:normAutofit fontScale="925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Outreach Case Manager</a:t>
            </a:r>
            <a:endParaRPr lang="en-US" sz="1400" b="1" dirty="0">
              <a:solidFill>
                <a:schemeClr val="accent1"/>
              </a:solidFill>
            </a:endParaRPr>
          </a:p>
        </p:txBody>
      </p:sp>
      <p:sp>
        <p:nvSpPr>
          <p:cNvPr id="37" name="Content Placeholder 3"/>
          <p:cNvSpPr txBox="1">
            <a:spLocks/>
          </p:cNvSpPr>
          <p:nvPr/>
        </p:nvSpPr>
        <p:spPr>
          <a:xfrm rot="396929">
            <a:off x="4606300" y="2893131"/>
            <a:ext cx="1780997" cy="301001"/>
          </a:xfrm>
          <a:prstGeom prst="rect">
            <a:avLst/>
          </a:prstGeom>
          <a:ln>
            <a:solidFill>
              <a:schemeClr val="tx2"/>
            </a:solidFill>
          </a:ln>
        </p:spPr>
        <p:txBody>
          <a:bodyPr vert="horz" lIns="91440" tIns="45720" rIns="91440" bIns="45720" rtlCol="0">
            <a:normAutofit lnSpcReduction="1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Outreach Educator</a:t>
            </a:r>
            <a:endParaRPr lang="en-US" sz="1400" b="1" dirty="0">
              <a:solidFill>
                <a:schemeClr val="accent1"/>
              </a:solidFill>
            </a:endParaRPr>
          </a:p>
        </p:txBody>
      </p:sp>
      <p:sp>
        <p:nvSpPr>
          <p:cNvPr id="38" name="Content Placeholder 3"/>
          <p:cNvSpPr txBox="1">
            <a:spLocks/>
          </p:cNvSpPr>
          <p:nvPr/>
        </p:nvSpPr>
        <p:spPr>
          <a:xfrm rot="499704">
            <a:off x="6569263" y="4479232"/>
            <a:ext cx="1596995" cy="323755"/>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Outreach Worker</a:t>
            </a:r>
            <a:endParaRPr lang="en-US" sz="1400" b="1" dirty="0">
              <a:solidFill>
                <a:schemeClr val="tx2"/>
              </a:solidFill>
            </a:endParaRPr>
          </a:p>
        </p:txBody>
      </p:sp>
      <p:sp>
        <p:nvSpPr>
          <p:cNvPr id="39" name="Content Placeholder 3"/>
          <p:cNvSpPr txBox="1">
            <a:spLocks/>
          </p:cNvSpPr>
          <p:nvPr/>
        </p:nvSpPr>
        <p:spPr>
          <a:xfrm rot="21024450">
            <a:off x="6752" y="153447"/>
            <a:ext cx="1426791" cy="383655"/>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Parent Liaison</a:t>
            </a:r>
            <a:endParaRPr lang="en-US" sz="1400" b="1" dirty="0">
              <a:solidFill>
                <a:schemeClr val="accent1"/>
              </a:solidFill>
            </a:endParaRPr>
          </a:p>
        </p:txBody>
      </p:sp>
      <p:sp>
        <p:nvSpPr>
          <p:cNvPr id="40" name="Content Placeholder 3"/>
          <p:cNvSpPr txBox="1">
            <a:spLocks/>
          </p:cNvSpPr>
          <p:nvPr/>
        </p:nvSpPr>
        <p:spPr>
          <a:xfrm rot="20134488">
            <a:off x="5007213" y="1466176"/>
            <a:ext cx="1219200" cy="371169"/>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Parent Aide</a:t>
            </a:r>
            <a:endParaRPr lang="en-US" sz="1400" b="1" dirty="0">
              <a:solidFill>
                <a:schemeClr val="accent1"/>
              </a:solidFill>
            </a:endParaRPr>
          </a:p>
        </p:txBody>
      </p:sp>
      <p:sp>
        <p:nvSpPr>
          <p:cNvPr id="41" name="Content Placeholder 3"/>
          <p:cNvSpPr txBox="1">
            <a:spLocks/>
          </p:cNvSpPr>
          <p:nvPr/>
        </p:nvSpPr>
        <p:spPr>
          <a:xfrm rot="21436433">
            <a:off x="2347882" y="758148"/>
            <a:ext cx="1413617" cy="347815"/>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Peer Advocate</a:t>
            </a:r>
            <a:endParaRPr lang="en-US" sz="1400" b="1" dirty="0">
              <a:solidFill>
                <a:schemeClr val="tx2"/>
              </a:solidFill>
            </a:endParaRPr>
          </a:p>
        </p:txBody>
      </p:sp>
      <p:sp>
        <p:nvSpPr>
          <p:cNvPr id="42" name="Content Placeholder 3"/>
          <p:cNvSpPr txBox="1">
            <a:spLocks/>
          </p:cNvSpPr>
          <p:nvPr/>
        </p:nvSpPr>
        <p:spPr>
          <a:xfrm rot="460402">
            <a:off x="2165597" y="1420250"/>
            <a:ext cx="1676756" cy="365233"/>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Patient Navigator</a:t>
            </a:r>
            <a:endParaRPr lang="en-US" sz="1400" b="1" dirty="0">
              <a:solidFill>
                <a:schemeClr val="accent1"/>
              </a:solidFill>
            </a:endParaRPr>
          </a:p>
        </p:txBody>
      </p:sp>
      <p:sp>
        <p:nvSpPr>
          <p:cNvPr id="43" name="Content Placeholder 3"/>
          <p:cNvSpPr txBox="1">
            <a:spLocks/>
          </p:cNvSpPr>
          <p:nvPr/>
        </p:nvSpPr>
        <p:spPr>
          <a:xfrm rot="215682">
            <a:off x="3778563" y="1513030"/>
            <a:ext cx="1228650" cy="344583"/>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Peer Leader</a:t>
            </a:r>
            <a:endParaRPr lang="en-US" sz="1400" b="1" dirty="0">
              <a:solidFill>
                <a:schemeClr val="tx2"/>
              </a:solidFill>
            </a:endParaRPr>
          </a:p>
        </p:txBody>
      </p:sp>
      <p:sp>
        <p:nvSpPr>
          <p:cNvPr id="44" name="Content Placeholder 3"/>
          <p:cNvSpPr txBox="1">
            <a:spLocks/>
          </p:cNvSpPr>
          <p:nvPr/>
        </p:nvSpPr>
        <p:spPr>
          <a:xfrm rot="670372">
            <a:off x="6837308" y="1241640"/>
            <a:ext cx="1273378" cy="317007"/>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err="1" smtClean="0">
                <a:solidFill>
                  <a:schemeClr val="accent1"/>
                </a:solidFill>
              </a:rPr>
              <a:t>Promotor</a:t>
            </a:r>
            <a:r>
              <a:rPr lang="en-US" sz="1400" b="1" dirty="0" smtClean="0">
                <a:solidFill>
                  <a:schemeClr val="accent1"/>
                </a:solidFill>
              </a:rPr>
              <a:t>(a)</a:t>
            </a:r>
            <a:endParaRPr lang="en-US" sz="1400" b="1" dirty="0">
              <a:solidFill>
                <a:schemeClr val="accent1"/>
              </a:solidFill>
            </a:endParaRPr>
          </a:p>
        </p:txBody>
      </p:sp>
      <p:sp>
        <p:nvSpPr>
          <p:cNvPr id="45" name="Content Placeholder 3"/>
          <p:cNvSpPr txBox="1">
            <a:spLocks/>
          </p:cNvSpPr>
          <p:nvPr/>
        </p:nvSpPr>
        <p:spPr>
          <a:xfrm rot="232827">
            <a:off x="4001458" y="977584"/>
            <a:ext cx="1905658" cy="323597"/>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err="1" smtClean="0">
                <a:solidFill>
                  <a:schemeClr val="accent1"/>
                </a:solidFill>
              </a:rPr>
              <a:t>Promotor</a:t>
            </a:r>
            <a:r>
              <a:rPr lang="en-US" sz="1400" b="1" dirty="0" smtClean="0">
                <a:solidFill>
                  <a:schemeClr val="accent1"/>
                </a:solidFill>
              </a:rPr>
              <a:t>(a) de </a:t>
            </a:r>
            <a:r>
              <a:rPr lang="en-US" sz="1400" b="1" dirty="0" err="1" smtClean="0">
                <a:solidFill>
                  <a:schemeClr val="accent1"/>
                </a:solidFill>
              </a:rPr>
              <a:t>Salud</a:t>
            </a:r>
            <a:endParaRPr lang="en-US" sz="1400" b="1" dirty="0">
              <a:solidFill>
                <a:schemeClr val="accent1"/>
              </a:solidFill>
            </a:endParaRPr>
          </a:p>
        </p:txBody>
      </p:sp>
      <p:sp>
        <p:nvSpPr>
          <p:cNvPr id="46" name="Content Placeholder 3"/>
          <p:cNvSpPr txBox="1">
            <a:spLocks/>
          </p:cNvSpPr>
          <p:nvPr/>
        </p:nvSpPr>
        <p:spPr>
          <a:xfrm rot="21030590">
            <a:off x="6048117" y="812604"/>
            <a:ext cx="2118946" cy="348398"/>
          </a:xfrm>
          <a:prstGeom prst="rect">
            <a:avLst/>
          </a:prstGeom>
          <a:ln>
            <a:solidFill>
              <a:schemeClr val="accent1"/>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Street Outreach Worker</a:t>
            </a:r>
            <a:endParaRPr lang="en-US" sz="1400" b="1" dirty="0">
              <a:solidFill>
                <a:schemeClr val="tx2"/>
              </a:solidFill>
            </a:endParaRPr>
          </a:p>
        </p:txBody>
      </p:sp>
      <p:sp>
        <p:nvSpPr>
          <p:cNvPr id="47" name="Content Placeholder 3"/>
          <p:cNvSpPr txBox="1">
            <a:spLocks/>
          </p:cNvSpPr>
          <p:nvPr/>
        </p:nvSpPr>
        <p:spPr>
          <a:xfrm rot="217058">
            <a:off x="6529260" y="254977"/>
            <a:ext cx="1661746" cy="328245"/>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Veterans Advocate</a:t>
            </a:r>
            <a:endParaRPr lang="en-US" sz="1400" b="1" dirty="0">
              <a:solidFill>
                <a:schemeClr val="accent1"/>
              </a:solidFill>
            </a:endParaRPr>
          </a:p>
        </p:txBody>
      </p:sp>
      <p:sp>
        <p:nvSpPr>
          <p:cNvPr id="48" name="Content Placeholder 3"/>
          <p:cNvSpPr txBox="1">
            <a:spLocks/>
          </p:cNvSpPr>
          <p:nvPr/>
        </p:nvSpPr>
        <p:spPr>
          <a:xfrm rot="21315303">
            <a:off x="6793057" y="2040214"/>
            <a:ext cx="1507264" cy="334614"/>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Parole Advocate</a:t>
            </a:r>
            <a:endParaRPr lang="en-US" sz="1400" b="1" dirty="0">
              <a:solidFill>
                <a:schemeClr val="accent1"/>
              </a:solidFill>
            </a:endParaRPr>
          </a:p>
        </p:txBody>
      </p:sp>
      <p:sp>
        <p:nvSpPr>
          <p:cNvPr id="49" name="Content Placeholder 3"/>
          <p:cNvSpPr txBox="1">
            <a:spLocks/>
          </p:cNvSpPr>
          <p:nvPr/>
        </p:nvSpPr>
        <p:spPr>
          <a:xfrm rot="217728">
            <a:off x="4194831" y="2005690"/>
            <a:ext cx="1333500" cy="314934"/>
          </a:xfrm>
          <a:prstGeom prst="rect">
            <a:avLst/>
          </a:prstGeom>
          <a:ln>
            <a:solidFill>
              <a:schemeClr val="tx2"/>
            </a:solidFill>
          </a:ln>
        </p:spPr>
        <p:txBody>
          <a:bodyPr vert="horz" lIns="91440" tIns="45720" rIns="91440" bIns="45720" rtlCol="0">
            <a:norm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accent1"/>
                </a:solidFill>
              </a:rPr>
              <a:t>Youth Worker</a:t>
            </a:r>
            <a:endParaRPr lang="en-US" sz="1400" b="1" dirty="0">
              <a:solidFill>
                <a:schemeClr val="accent1"/>
              </a:solidFill>
            </a:endParaRPr>
          </a:p>
        </p:txBody>
      </p:sp>
      <p:sp>
        <p:nvSpPr>
          <p:cNvPr id="50" name="Content Placeholder 3"/>
          <p:cNvSpPr txBox="1">
            <a:spLocks/>
          </p:cNvSpPr>
          <p:nvPr/>
        </p:nvSpPr>
        <p:spPr>
          <a:xfrm rot="21181231">
            <a:off x="4115470" y="2407072"/>
            <a:ext cx="2473552" cy="266700"/>
          </a:xfrm>
          <a:prstGeom prst="rect">
            <a:avLst/>
          </a:prstGeom>
          <a:ln>
            <a:solidFill>
              <a:schemeClr val="accent1"/>
            </a:solidFill>
          </a:ln>
        </p:spPr>
        <p:txBody>
          <a:bodyPr vert="horz" lIns="91440" tIns="45720" rIns="91440" bIns="45720" rtlCol="0">
            <a:normAutofit fontScale="92500" lnSpcReduction="20000"/>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marL="114300" indent="0">
              <a:buFont typeface="Arial" pitchFamily="34" charset="0"/>
              <a:buNone/>
            </a:pPr>
            <a:r>
              <a:rPr lang="en-US" sz="1400" b="1" dirty="0" smtClean="0">
                <a:solidFill>
                  <a:schemeClr val="tx2"/>
                </a:solidFill>
              </a:rPr>
              <a:t>Youth Development Specialist</a:t>
            </a:r>
            <a:endParaRPr lang="en-US" sz="1400" b="1" dirty="0">
              <a:solidFill>
                <a:schemeClr val="tx2"/>
              </a:solidFill>
            </a:endParaRPr>
          </a:p>
        </p:txBody>
      </p:sp>
    </p:spTree>
    <p:extLst>
      <p:ext uri="{BB962C8B-B14F-4D97-AF65-F5344CB8AC3E}">
        <p14:creationId xmlns:p14="http://schemas.microsoft.com/office/powerpoint/2010/main" val="40063111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7848600" cy="1143000"/>
          </a:xfrm>
        </p:spPr>
        <p:txBody>
          <a:bodyPr>
            <a:normAutofit/>
          </a:bodyPr>
          <a:lstStyle/>
          <a:p>
            <a:r>
              <a:rPr lang="en-US" dirty="0" smtClean="0"/>
              <a:t>What do Community Health Workers do?</a:t>
            </a:r>
            <a:endParaRPr lang="en-US" dirty="0"/>
          </a:p>
        </p:txBody>
      </p:sp>
      <p:graphicFrame>
        <p:nvGraphicFramePr>
          <p:cNvPr id="5" name="Diagram 4"/>
          <p:cNvGraphicFramePr/>
          <p:nvPr>
            <p:extLst>
              <p:ext uri="{D42A27DB-BD31-4B8C-83A1-F6EECF244321}">
                <p14:modId xmlns:p14="http://schemas.microsoft.com/office/powerpoint/2010/main" val="944260071"/>
              </p:ext>
            </p:extLst>
          </p:nvPr>
        </p:nvGraphicFramePr>
        <p:xfrm>
          <a:off x="152400" y="1524000"/>
          <a:ext cx="8610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14655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What </a:t>
            </a:r>
            <a:r>
              <a:rPr lang="en-US" sz="4000" dirty="0"/>
              <a:t>h</a:t>
            </a:r>
            <a:r>
              <a:rPr lang="en-US" sz="4000" dirty="0" smtClean="0"/>
              <a:t>ave Community Health Workers Accomplished?</a:t>
            </a:r>
            <a:endParaRPr lang="en-US" sz="4000" dirty="0"/>
          </a:p>
        </p:txBody>
      </p:sp>
      <p:graphicFrame>
        <p:nvGraphicFramePr>
          <p:cNvPr id="4" name="Diagram 3"/>
          <p:cNvGraphicFramePr/>
          <p:nvPr>
            <p:extLst>
              <p:ext uri="{D42A27DB-BD31-4B8C-83A1-F6EECF244321}">
                <p14:modId xmlns:p14="http://schemas.microsoft.com/office/powerpoint/2010/main" val="3656023198"/>
              </p:ext>
            </p:extLst>
          </p:nvPr>
        </p:nvGraphicFramePr>
        <p:xfrm>
          <a:off x="-457200" y="1143000"/>
          <a:ext cx="88392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0702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What’s </a:t>
            </a:r>
            <a:r>
              <a:rPr lang="en-US" dirty="0"/>
              <a:t>M</a:t>
            </a:r>
            <a:r>
              <a:rPr lang="en-US" dirty="0" smtClean="0"/>
              <a:t>issing?	</a:t>
            </a:r>
            <a:endParaRPr lang="en-US" dirty="0"/>
          </a:p>
        </p:txBody>
      </p:sp>
      <p:sp>
        <p:nvSpPr>
          <p:cNvPr id="3" name="Content Placeholder 2"/>
          <p:cNvSpPr>
            <a:spLocks noGrp="1"/>
          </p:cNvSpPr>
          <p:nvPr>
            <p:ph idx="1"/>
          </p:nvPr>
        </p:nvSpPr>
        <p:spPr>
          <a:xfrm>
            <a:off x="152400" y="2057400"/>
            <a:ext cx="8078624" cy="3733800"/>
          </a:xfrm>
        </p:spPr>
        <p:txBody>
          <a:bodyPr>
            <a:normAutofit/>
          </a:bodyPr>
          <a:lstStyle/>
          <a:p>
            <a:pPr marL="0" indent="0" algn="ctr">
              <a:buNone/>
            </a:pPr>
            <a:r>
              <a:rPr lang="en-US" sz="3200" dirty="0" smtClean="0">
                <a:solidFill>
                  <a:schemeClr val="tx2"/>
                </a:solidFill>
                <a:effectLst/>
              </a:rPr>
              <a:t>Nebraska does not have a standardized, reimbursable system to insure a workforce structure for CHW that encompasses core competencies and a scope of practice meets the requirements of the </a:t>
            </a:r>
            <a:r>
              <a:rPr lang="en-US" sz="3200" dirty="0" smtClean="0">
                <a:solidFill>
                  <a:schemeClr val="tx2"/>
                </a:solidFill>
              </a:rPr>
              <a:t>patient centered medical home and medical neighborhoods.</a:t>
            </a:r>
            <a:endParaRPr lang="en-US" sz="3200" dirty="0" smtClean="0">
              <a:solidFill>
                <a:schemeClr val="tx2"/>
              </a:solidFill>
              <a:effectLst/>
            </a:endParaRPr>
          </a:p>
        </p:txBody>
      </p:sp>
      <p:sp>
        <p:nvSpPr>
          <p:cNvPr id="4" name="Rectangle 3"/>
          <p:cNvSpPr/>
          <p:nvPr/>
        </p:nvSpPr>
        <p:spPr>
          <a:xfrm>
            <a:off x="152400" y="1752600"/>
            <a:ext cx="8077200" cy="3886200"/>
          </a:xfrm>
          <a:prstGeom prst="rect">
            <a:avLst/>
          </a:prstGeom>
          <a:noFill/>
          <a:ln w="127000" cmpd="tri">
            <a:prstDash val="sysDot"/>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031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dirty="0"/>
              <a:t>d</a:t>
            </a:r>
            <a:r>
              <a:rPr lang="en-US" dirty="0" smtClean="0"/>
              <a:t>oes it matter?</a:t>
            </a:r>
            <a:endParaRPr lang="en-US" dirty="0"/>
          </a:p>
        </p:txBody>
      </p:sp>
      <p:graphicFrame>
        <p:nvGraphicFramePr>
          <p:cNvPr id="3" name="Diagram 2"/>
          <p:cNvGraphicFramePr/>
          <p:nvPr>
            <p:extLst>
              <p:ext uri="{D42A27DB-BD31-4B8C-83A1-F6EECF244321}">
                <p14:modId xmlns:p14="http://schemas.microsoft.com/office/powerpoint/2010/main" val="3451519831"/>
              </p:ext>
            </p:extLst>
          </p:nvPr>
        </p:nvGraphicFramePr>
        <p:xfrm>
          <a:off x="35607" y="1223473"/>
          <a:ext cx="8305800" cy="56722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6639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t>
            </a:r>
            <a:r>
              <a:rPr lang="en-US" dirty="0"/>
              <a:t>s</a:t>
            </a:r>
            <a:r>
              <a:rPr lang="en-US" dirty="0" smtClean="0"/>
              <a:t>hould be done?</a:t>
            </a:r>
            <a:endParaRPr lang="en-US" dirty="0"/>
          </a:p>
        </p:txBody>
      </p:sp>
      <p:graphicFrame>
        <p:nvGraphicFramePr>
          <p:cNvPr id="4" name="Diagram 3"/>
          <p:cNvGraphicFramePr/>
          <p:nvPr>
            <p:extLst>
              <p:ext uri="{D42A27DB-BD31-4B8C-83A1-F6EECF244321}">
                <p14:modId xmlns:p14="http://schemas.microsoft.com/office/powerpoint/2010/main" val="4124299926"/>
              </p:ext>
            </p:extLst>
          </p:nvPr>
        </p:nvGraphicFramePr>
        <p:xfrm>
          <a:off x="37032" y="1371600"/>
          <a:ext cx="8382000" cy="5181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28248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Next Steps for Nebraska:</a:t>
            </a:r>
            <a:endParaRPr lang="en-US" dirty="0"/>
          </a:p>
        </p:txBody>
      </p:sp>
      <p:graphicFrame>
        <p:nvGraphicFramePr>
          <p:cNvPr id="4" name="Diagram 3"/>
          <p:cNvGraphicFramePr/>
          <p:nvPr>
            <p:extLst>
              <p:ext uri="{D42A27DB-BD31-4B8C-83A1-F6EECF244321}">
                <p14:modId xmlns:p14="http://schemas.microsoft.com/office/powerpoint/2010/main" val="3382464248"/>
              </p:ext>
            </p:extLst>
          </p:nvPr>
        </p:nvGraphicFramePr>
        <p:xfrm>
          <a:off x="76200" y="1219200"/>
          <a:ext cx="83058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25094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5">
      <a:dk1>
        <a:srgbClr val="5F6062"/>
      </a:dk1>
      <a:lt1>
        <a:sysClr val="window" lastClr="FFFFFF"/>
      </a:lt1>
      <a:dk2>
        <a:srgbClr val="5F6062"/>
      </a:dk2>
      <a:lt2>
        <a:srgbClr val="E7DEC9"/>
      </a:lt2>
      <a:accent1>
        <a:srgbClr val="4F628A"/>
      </a:accent1>
      <a:accent2>
        <a:srgbClr val="A7BD68"/>
      </a:accent2>
      <a:accent3>
        <a:srgbClr val="C05945"/>
      </a:accent3>
      <a:accent4>
        <a:srgbClr val="A7BD68"/>
      </a:accent4>
      <a:accent5>
        <a:srgbClr val="C05945"/>
      </a:accent5>
      <a:accent6>
        <a:srgbClr val="A7BD68"/>
      </a:accent6>
      <a:hlink>
        <a:srgbClr val="4F628A"/>
      </a:hlink>
      <a:folHlink>
        <a:srgbClr val="4F628A"/>
      </a:folHlink>
    </a:clrScheme>
    <a:fontScheme name="Custom 1">
      <a:majorFont>
        <a:latin typeface="League Gothic"/>
        <a:ea typeface=""/>
        <a:cs typeface=""/>
      </a:majorFont>
      <a:minorFont>
        <a:latin typeface="Fanwood Text"/>
        <a:ea typeface=""/>
        <a:cs typeface=""/>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689</TotalTime>
  <Words>1004</Words>
  <Application>Microsoft Office PowerPoint</Application>
  <PresentationFormat>On-screen Show (4:3)</PresentationFormat>
  <Paragraphs>170</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Fanwood Text</vt:lpstr>
      <vt:lpstr>League Gothic</vt:lpstr>
      <vt:lpstr>Adjacency</vt:lpstr>
      <vt:lpstr>Public Health Academy: Community Health Worker Policy</vt:lpstr>
      <vt:lpstr>PowerPoint Presentation</vt:lpstr>
      <vt:lpstr>Job Titles Under CHW Umbrella:</vt:lpstr>
      <vt:lpstr>What do Community Health Workers do?</vt:lpstr>
      <vt:lpstr>What have Community Health Workers Accomplished?</vt:lpstr>
      <vt:lpstr>What’s Missing? </vt:lpstr>
      <vt:lpstr>Why does it matter?</vt:lpstr>
      <vt:lpstr>What should be done?</vt:lpstr>
      <vt:lpstr>Next Steps for Nebraska:</vt:lpstr>
      <vt:lpstr>PowerPoint Presentation</vt:lpstr>
      <vt:lpstr>Core Competencies</vt:lpstr>
      <vt:lpstr>Policy Implementation:</vt:lpstr>
      <vt:lpstr>Further Action Steps to Policy:</vt:lpstr>
      <vt:lpstr>Projected Impact and Research</vt:lpstr>
      <vt:lpstr>Projected Impact and Research</vt:lpstr>
      <vt:lpstr>Projected Impact and Research</vt:lpstr>
      <vt:lpstr>Communication Plan</vt:lpstr>
      <vt:lpstr>Thank you UNMC!</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Health Academy: Community Health Worker Policy</dc:title>
  <dc:creator>Admin</dc:creator>
  <cp:lastModifiedBy>Holden Armstrong</cp:lastModifiedBy>
  <cp:revision>68</cp:revision>
  <dcterms:created xsi:type="dcterms:W3CDTF">2013-09-19T14:01:20Z</dcterms:created>
  <dcterms:modified xsi:type="dcterms:W3CDTF">2013-11-04T16:49:32Z</dcterms:modified>
</cp:coreProperties>
</file>